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charts/chart13.xml" ContentType="application/vnd.openxmlformats-officedocument.drawingml.char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10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charts/chart8.xml" ContentType="application/vnd.openxmlformats-officedocument.drawingml.chart+xml"/>
  <Override PartName="/ppt/charts/chart12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82" r:id="rId4"/>
    <p:sldId id="283" r:id="rId5"/>
    <p:sldId id="284" r:id="rId6"/>
    <p:sldId id="285" r:id="rId7"/>
    <p:sldId id="287" r:id="rId8"/>
    <p:sldId id="286" r:id="rId9"/>
    <p:sldId id="301" r:id="rId10"/>
    <p:sldId id="260" r:id="rId11"/>
    <p:sldId id="304" r:id="rId12"/>
    <p:sldId id="300" r:id="rId13"/>
    <p:sldId id="294" r:id="rId14"/>
    <p:sldId id="295" r:id="rId15"/>
    <p:sldId id="296" r:id="rId16"/>
    <p:sldId id="306" r:id="rId17"/>
    <p:sldId id="297" r:id="rId18"/>
    <p:sldId id="298" r:id="rId19"/>
    <p:sldId id="288" r:id="rId20"/>
    <p:sldId id="293" r:id="rId21"/>
    <p:sldId id="307" r:id="rId22"/>
    <p:sldId id="308" r:id="rId23"/>
    <p:sldId id="292" r:id="rId24"/>
    <p:sldId id="276" r:id="rId25"/>
    <p:sldId id="277" r:id="rId26"/>
    <p:sldId id="264" r:id="rId27"/>
    <p:sldId id="265" r:id="rId28"/>
    <p:sldId id="305" r:id="rId29"/>
    <p:sldId id="266" r:id="rId30"/>
    <p:sldId id="267" r:id="rId31"/>
    <p:sldId id="268" r:id="rId32"/>
    <p:sldId id="269" r:id="rId33"/>
    <p:sldId id="270" r:id="rId34"/>
    <p:sldId id="275" r:id="rId35"/>
    <p:sldId id="271" r:id="rId36"/>
    <p:sldId id="280" r:id="rId37"/>
    <p:sldId id="274" r:id="rId38"/>
    <p:sldId id="272" r:id="rId39"/>
    <p:sldId id="273" r:id="rId40"/>
    <p:sldId id="302" r:id="rId41"/>
    <p:sldId id="303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009" autoAdjust="0"/>
    <p:restoredTop sz="94660"/>
  </p:normalViewPr>
  <p:slideViewPr>
    <p:cSldViewPr>
      <p:cViewPr varScale="1">
        <p:scale>
          <a:sx n="83" d="100"/>
          <a:sy n="83" d="100"/>
        </p:scale>
        <p:origin x="-47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bedinis1\Desktop\&#1601;&#1593;&#1575;&#1604;&#1740;&#1578;&#1607;&#1575;&#1740;%20&#1662;&#1688;&#1608;&#1607;&#1588;&#1740;%20&#1576;&#1585;&#1575;&#1740;%20&#1588;&#1608;&#1585;&#1575;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%20Drive\samaneh\&#1575;&#1591;&#1604;&#1575;&#1593;&#1575;&#1578;%20&#1587;&#1575;&#1604;%2090\&#1601;&#1593;&#1575;&#1604;&#1740;&#1578;&#1607;&#1575;&#1740;%20&#1662;&#1688;&#1608;&#1607;&#1588;&#1740;%20&#1576;&#1585;&#1575;&#1740;%20&#1588;&#1608;&#1585;&#1575;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bedinis1\Desktop\&#1601;&#1593;&#1575;&#1604;&#1740;&#1578;&#1607;&#1575;&#1740;%20&#1662;&#1688;&#1608;&#1607;&#1588;&#1740;%20&#1576;&#1585;&#1575;&#1740;%20&#1588;&#1608;&#1585;&#1575;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%20Drive\samaneh\&#1575;&#1591;&#1604;&#1575;&#1593;&#1575;&#1578;%20&#1587;&#1575;&#1604;%2090\&#1601;&#1593;&#1575;&#1604;&#1740;&#1578;&#1607;&#1575;&#1740;%20&#1662;&#1688;&#1608;&#1607;&#1588;&#1740;%20&#1576;&#1585;&#1575;&#1740;%20&#1588;&#1608;&#1585;&#1575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bedinis1\Desktop\&#1601;&#1593;&#1575;&#1604;&#1740;&#1578;&#1607;&#1575;&#1740;%20&#1662;&#1688;&#1608;&#1607;&#1588;&#1740;%20&#1576;&#1585;&#1575;&#1740;%20&#1588;&#1608;&#1585;&#1575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%20Drive\samaneh\&#1575;&#1591;&#1604;&#1575;&#1593;&#1575;&#1578;%20&#1587;&#1575;&#1604;%2090\&#1601;&#1593;&#1575;&#1604;&#1740;&#1578;&#1607;&#1575;&#1740;%20&#1662;&#1688;&#1608;&#1607;&#1588;&#1740;%20&#1576;&#1585;&#1575;&#1740;%20&#1588;&#1608;&#1585;&#1575;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%20Drive\samaneh\&#1575;&#1591;&#1604;&#1575;&#1593;&#1575;&#1578;%20&#1587;&#1575;&#1604;%2090\&#1601;&#1593;&#1575;&#1604;&#1740;&#1578;&#1607;&#1575;&#1740;%20&#1662;&#1688;&#1608;&#1607;&#1588;&#1740;%20&#1576;&#1585;&#1575;&#1740;%20&#1588;&#1608;&#1585;&#1575;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%20Drive\samaneh\&#1575;&#1591;&#1604;&#1575;&#1593;&#1575;&#1578;%20&#1587;&#1575;&#1604;%2090\&#1601;&#1593;&#1575;&#1604;&#1740;&#1578;&#1607;&#1575;&#1740;%20&#1662;&#1688;&#1608;&#1607;&#1588;&#1740;%20&#1576;&#1585;&#1575;&#1740;%20&#1588;&#1608;&#1585;&#1575;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bedinis1\Desktop\&#1601;&#1593;&#1575;&#1604;&#1740;&#1578;&#1607;&#1575;&#1740;%20&#1662;&#1688;&#1608;&#1607;&#1588;&#1740;%20&#1576;&#1585;&#1575;&#1740;%20&#1588;&#1608;&#1585;&#1575;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%20Drive\samaneh\&#1575;&#1591;&#1604;&#1575;&#1593;&#1575;&#1578;%20&#1587;&#1575;&#1604;%2090\&#1601;&#1593;&#1575;&#1604;&#1740;&#1578;&#1607;&#1575;&#1740;%20&#1662;&#1688;&#1608;&#1607;&#1588;&#1740;%20&#1576;&#1585;&#1575;&#1740;%20&#1588;&#1608;&#1585;&#1575;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%20Drive\samaneh\&#1575;&#1591;&#1604;&#1575;&#1593;&#1575;&#1578;%20&#1587;&#1575;&#1604;%2090\&#1601;&#1593;&#1575;&#1604;&#1740;&#1578;&#1607;&#1575;&#1740;%20&#1662;&#1688;&#1608;&#1607;&#1588;&#1740;%20&#1576;&#1585;&#1575;&#1740;%20&#1588;&#1608;&#1585;&#1575;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bedinis1\Desktop\&#1601;&#1593;&#1575;&#1604;&#1740;&#1578;&#1607;&#1575;&#1740;%20&#1662;&#1688;&#1608;&#1607;&#1588;&#1740;%20&#1576;&#1585;&#1575;&#1740;%20&#1588;&#1608;&#1585;&#1575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col"/>
        <c:grouping val="clustered"/>
        <c:ser>
          <c:idx val="0"/>
          <c:order val="0"/>
          <c:tx>
            <c:v>تعداد طرح</c:v>
          </c:tx>
          <c:dLbls>
            <c:txPr>
              <a:bodyPr/>
              <a:lstStyle/>
              <a:p>
                <a:pPr>
                  <a:defRPr sz="1800" baseline="0">
                    <a:latin typeface="+mj-lt"/>
                    <a:cs typeface="+mj-cs"/>
                  </a:defRPr>
                </a:pPr>
                <a:endParaRPr lang="en-US"/>
              </a:p>
            </c:txPr>
            <c:showVal val="1"/>
          </c:dLbls>
          <c:cat>
            <c:strRef>
              <c:f>Sheet2!$A$1:$A$5</c:f>
              <c:strCache>
                <c:ptCount val="5"/>
                <c:pt idx="0">
                  <c:v>فارماکوگنوزی</c:v>
                </c:pt>
                <c:pt idx="1">
                  <c:v>فارماکودینامی</c:v>
                </c:pt>
                <c:pt idx="2">
                  <c:v>فارماسیوتیکس</c:v>
                </c:pt>
                <c:pt idx="3">
                  <c:v>بیوتکنولوژی</c:v>
                </c:pt>
                <c:pt idx="4">
                  <c:v>شیمی دارویی</c:v>
                </c:pt>
              </c:strCache>
            </c:strRef>
          </c:cat>
          <c:val>
            <c:numRef>
              <c:f>Sheet2!$B$1:$B$5</c:f>
              <c:numCache>
                <c:formatCode>General</c:formatCode>
                <c:ptCount val="5"/>
                <c:pt idx="0">
                  <c:v>13</c:v>
                </c:pt>
                <c:pt idx="1">
                  <c:v>22</c:v>
                </c:pt>
                <c:pt idx="2">
                  <c:v>21</c:v>
                </c:pt>
                <c:pt idx="3">
                  <c:v>5</c:v>
                </c:pt>
                <c:pt idx="4">
                  <c:v>15</c:v>
                </c:pt>
              </c:numCache>
            </c:numRef>
          </c:val>
        </c:ser>
        <c:ser>
          <c:idx val="1"/>
          <c:order val="1"/>
          <c:tx>
            <c:v>سرانه</c:v>
          </c:tx>
          <c:spPr>
            <a:solidFill>
              <a:srgbClr val="FFFF00"/>
            </a:solidFill>
          </c:spPr>
          <c:dLbls>
            <c:txPr>
              <a:bodyPr/>
              <a:lstStyle/>
              <a:p>
                <a:pPr>
                  <a:defRPr sz="1800" baseline="0">
                    <a:latin typeface="+mj-lt"/>
                    <a:cs typeface="+mj-cs"/>
                  </a:defRPr>
                </a:pPr>
                <a:endParaRPr lang="en-US"/>
              </a:p>
            </c:txPr>
            <c:showVal val="1"/>
          </c:dLbls>
          <c:cat>
            <c:strRef>
              <c:f>Sheet2!$A$1:$A$5</c:f>
              <c:strCache>
                <c:ptCount val="5"/>
                <c:pt idx="0">
                  <c:v>فارماکوگنوزی</c:v>
                </c:pt>
                <c:pt idx="1">
                  <c:v>فارماکودینامی</c:v>
                </c:pt>
                <c:pt idx="2">
                  <c:v>فارماسیوتیکس</c:v>
                </c:pt>
                <c:pt idx="3">
                  <c:v>بیوتکنولوژی</c:v>
                </c:pt>
                <c:pt idx="4">
                  <c:v>شیمی دارویی</c:v>
                </c:pt>
              </c:strCache>
            </c:strRef>
          </c:cat>
          <c:val>
            <c:numRef>
              <c:f>Sheet2!$C$1:$C$5</c:f>
              <c:numCache>
                <c:formatCode>General</c:formatCode>
                <c:ptCount val="5"/>
                <c:pt idx="0">
                  <c:v>4.33</c:v>
                </c:pt>
                <c:pt idx="1">
                  <c:v>3.14</c:v>
                </c:pt>
                <c:pt idx="2">
                  <c:v>2.1</c:v>
                </c:pt>
                <c:pt idx="3">
                  <c:v>1.25</c:v>
                </c:pt>
                <c:pt idx="4">
                  <c:v>1.87</c:v>
                </c:pt>
              </c:numCache>
            </c:numRef>
          </c:val>
        </c:ser>
        <c:axId val="115020160"/>
        <c:axId val="115021696"/>
      </c:barChart>
      <c:catAx>
        <c:axId val="115020160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aseline="0">
                <a:latin typeface="+mj-lt"/>
                <a:cs typeface="B Lotus" pitchFamily="2" charset="-78"/>
              </a:defRPr>
            </a:pPr>
            <a:endParaRPr lang="en-US"/>
          </a:p>
        </c:txPr>
        <c:crossAx val="115021696"/>
        <c:crosses val="autoZero"/>
        <c:auto val="1"/>
        <c:lblAlgn val="ctr"/>
        <c:lblOffset val="100"/>
      </c:catAx>
      <c:valAx>
        <c:axId val="115021696"/>
        <c:scaling>
          <c:orientation val="minMax"/>
        </c:scaling>
        <c:axPos val="l"/>
        <c:numFmt formatCode="General" sourceLinked="1"/>
        <c:tickLblPos val="nextTo"/>
        <c:crossAx val="115020160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600" baseline="0">
              <a:latin typeface="+mj-lt"/>
              <a:cs typeface="B Lotus" pitchFamily="2" charset="-78"/>
            </a:defRPr>
          </a:pPr>
          <a:endParaRPr lang="en-US"/>
        </a:p>
      </c:txPr>
    </c:legend>
    <c:plotVisOnly val="1"/>
  </c:chart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col"/>
        <c:grouping val="clustered"/>
        <c:ser>
          <c:idx val="0"/>
          <c:order val="0"/>
          <c:tx>
            <c:v>همایش خارجی</c:v>
          </c:tx>
          <c:dLbls>
            <c:txPr>
              <a:bodyPr/>
              <a:lstStyle/>
              <a:p>
                <a:pPr>
                  <a:defRPr sz="1400" baseline="0">
                    <a:latin typeface="+mj-lt"/>
                  </a:defRPr>
                </a:pPr>
                <a:endParaRPr lang="en-US"/>
              </a:p>
            </c:txPr>
            <c:showVal val="1"/>
          </c:dLbls>
          <c:cat>
            <c:strRef>
              <c:f>Sheet10!$A$1:$A$5</c:f>
              <c:strCache>
                <c:ptCount val="5"/>
                <c:pt idx="0">
                  <c:v>فارماسیوتیکس</c:v>
                </c:pt>
                <c:pt idx="1">
                  <c:v>فارماکودینامی</c:v>
                </c:pt>
                <c:pt idx="2">
                  <c:v>فارماکوگنوزی</c:v>
                </c:pt>
                <c:pt idx="3">
                  <c:v>بیوتکنولوژی</c:v>
                </c:pt>
                <c:pt idx="4">
                  <c:v>شیمی دارویی</c:v>
                </c:pt>
              </c:strCache>
            </c:strRef>
          </c:cat>
          <c:val>
            <c:numRef>
              <c:f>Sheet10!$B$1:$B$5</c:f>
              <c:numCache>
                <c:formatCode>General</c:formatCode>
                <c:ptCount val="5"/>
                <c:pt idx="0">
                  <c:v>4</c:v>
                </c:pt>
                <c:pt idx="1">
                  <c:v>2</c:v>
                </c:pt>
                <c:pt idx="2">
                  <c:v>1</c:v>
                </c:pt>
                <c:pt idx="3">
                  <c:v>2</c:v>
                </c:pt>
                <c:pt idx="4">
                  <c:v>2</c:v>
                </c:pt>
              </c:numCache>
            </c:numRef>
          </c:val>
        </c:ser>
        <c:ser>
          <c:idx val="1"/>
          <c:order val="1"/>
          <c:tx>
            <c:v>سرانه</c:v>
          </c:tx>
          <c:spPr>
            <a:solidFill>
              <a:srgbClr val="FFFF00"/>
            </a:solidFill>
          </c:spPr>
          <c:dLbls>
            <c:txPr>
              <a:bodyPr/>
              <a:lstStyle/>
              <a:p>
                <a:pPr>
                  <a:defRPr sz="1400" baseline="0">
                    <a:latin typeface="+mj-lt"/>
                  </a:defRPr>
                </a:pPr>
                <a:endParaRPr lang="en-US"/>
              </a:p>
            </c:txPr>
            <c:showVal val="1"/>
          </c:dLbls>
          <c:cat>
            <c:strRef>
              <c:f>Sheet10!$A$1:$A$5</c:f>
              <c:strCache>
                <c:ptCount val="5"/>
                <c:pt idx="0">
                  <c:v>فارماسیوتیکس</c:v>
                </c:pt>
                <c:pt idx="1">
                  <c:v>فارماکودینامی</c:v>
                </c:pt>
                <c:pt idx="2">
                  <c:v>فارماکوگنوزی</c:v>
                </c:pt>
                <c:pt idx="3">
                  <c:v>بیوتکنولوژی</c:v>
                </c:pt>
                <c:pt idx="4">
                  <c:v>شیمی دارویی</c:v>
                </c:pt>
              </c:strCache>
            </c:strRef>
          </c:cat>
          <c:val>
            <c:numRef>
              <c:f>Sheet10!$C$1:$C$5</c:f>
              <c:numCache>
                <c:formatCode>General</c:formatCode>
                <c:ptCount val="5"/>
                <c:pt idx="0">
                  <c:v>0.4</c:v>
                </c:pt>
                <c:pt idx="1">
                  <c:v>0.28000000000000008</c:v>
                </c:pt>
                <c:pt idx="2">
                  <c:v>0.33000000000000046</c:v>
                </c:pt>
                <c:pt idx="3">
                  <c:v>0.5</c:v>
                </c:pt>
                <c:pt idx="4">
                  <c:v>0.25</c:v>
                </c:pt>
              </c:numCache>
            </c:numRef>
          </c:val>
        </c:ser>
        <c:axId val="10320896"/>
        <c:axId val="10326784"/>
      </c:barChart>
      <c:catAx>
        <c:axId val="10320896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aseline="0">
                <a:latin typeface="+mj-lt"/>
                <a:cs typeface="B Lotus" pitchFamily="2" charset="-78"/>
              </a:defRPr>
            </a:pPr>
            <a:endParaRPr lang="en-US"/>
          </a:p>
        </c:txPr>
        <c:crossAx val="10326784"/>
        <c:crosses val="autoZero"/>
        <c:auto val="1"/>
        <c:lblAlgn val="ctr"/>
        <c:lblOffset val="100"/>
      </c:catAx>
      <c:valAx>
        <c:axId val="10326784"/>
        <c:scaling>
          <c:orientation val="minMax"/>
        </c:scaling>
        <c:axPos val="l"/>
        <c:numFmt formatCode="General" sourceLinked="1"/>
        <c:tickLblPos val="nextTo"/>
        <c:crossAx val="10320896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400" baseline="0">
              <a:latin typeface="+mj-lt"/>
              <a:cs typeface="B Lotus" pitchFamily="2" charset="-78"/>
            </a:defRPr>
          </a:pPr>
          <a:endParaRPr lang="en-US"/>
        </a:p>
      </c:txPr>
    </c:legend>
    <c:plotVisOnly val="1"/>
  </c:chart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col"/>
        <c:grouping val="clustered"/>
        <c:ser>
          <c:idx val="0"/>
          <c:order val="0"/>
          <c:dLbls>
            <c:txPr>
              <a:bodyPr/>
              <a:lstStyle/>
              <a:p>
                <a:pPr>
                  <a:defRPr sz="1600" baseline="0">
                    <a:latin typeface="+mj-lt"/>
                  </a:defRPr>
                </a:pPr>
                <a:endParaRPr lang="en-US"/>
              </a:p>
            </c:txPr>
            <c:showVal val="1"/>
          </c:dLbls>
          <c:cat>
            <c:strRef>
              <c:f>Sheet13!$A$1:$A$2</c:f>
              <c:strCache>
                <c:ptCount val="2"/>
                <c:pt idx="0">
                  <c:v>سال90</c:v>
                </c:pt>
                <c:pt idx="1">
                  <c:v>سال 89</c:v>
                </c:pt>
              </c:strCache>
            </c:strRef>
          </c:cat>
          <c:val>
            <c:numRef>
              <c:f>Sheet13!$B$1:$B$2</c:f>
              <c:numCache>
                <c:formatCode>General</c:formatCode>
                <c:ptCount val="2"/>
                <c:pt idx="0">
                  <c:v>29</c:v>
                </c:pt>
                <c:pt idx="1">
                  <c:v>20</c:v>
                </c:pt>
              </c:numCache>
            </c:numRef>
          </c:val>
        </c:ser>
        <c:axId val="10359552"/>
        <c:axId val="10361088"/>
      </c:barChart>
      <c:catAx>
        <c:axId val="10359552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 baseline="0">
                <a:latin typeface="+mj-lt"/>
                <a:cs typeface="B Lotus" pitchFamily="2" charset="-78"/>
              </a:defRPr>
            </a:pPr>
            <a:endParaRPr lang="en-US"/>
          </a:p>
        </c:txPr>
        <c:crossAx val="10361088"/>
        <c:crosses val="autoZero"/>
        <c:auto val="1"/>
        <c:lblAlgn val="ctr"/>
        <c:lblOffset val="100"/>
      </c:catAx>
      <c:valAx>
        <c:axId val="10361088"/>
        <c:scaling>
          <c:orientation val="minMax"/>
        </c:scaling>
        <c:axPos val="l"/>
        <c:numFmt formatCode="General" sourceLinked="1"/>
        <c:tickLblPos val="nextTo"/>
        <c:crossAx val="10359552"/>
        <c:crosses val="autoZero"/>
        <c:crossBetween val="between"/>
      </c:valAx>
    </c:plotArea>
    <c:plotVisOnly val="1"/>
  </c:chart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col"/>
        <c:grouping val="clustered"/>
        <c:ser>
          <c:idx val="0"/>
          <c:order val="0"/>
          <c:dLbls>
            <c:txPr>
              <a:bodyPr/>
              <a:lstStyle/>
              <a:p>
                <a:pPr>
                  <a:defRPr sz="1400" baseline="0">
                    <a:latin typeface="+mj-lt"/>
                  </a:defRPr>
                </a:pPr>
                <a:endParaRPr lang="en-US"/>
              </a:p>
            </c:txPr>
            <c:showVal val="1"/>
          </c:dLbls>
          <c:cat>
            <c:strRef>
              <c:f>Sheet4!$A$1:$A$5</c:f>
              <c:strCache>
                <c:ptCount val="5"/>
                <c:pt idx="0">
                  <c:v>فارماکودینامی</c:v>
                </c:pt>
                <c:pt idx="1">
                  <c:v>فارماسیوتیکس</c:v>
                </c:pt>
                <c:pt idx="2">
                  <c:v>فارماکوگنوزی</c:v>
                </c:pt>
                <c:pt idx="3">
                  <c:v>بیوتکنولوژی</c:v>
                </c:pt>
                <c:pt idx="4">
                  <c:v>شیمی دارویی</c:v>
                </c:pt>
              </c:strCache>
            </c:strRef>
          </c:cat>
          <c:val>
            <c:numRef>
              <c:f>Sheet4!$B$1:$B$5</c:f>
              <c:numCache>
                <c:formatCode>General</c:formatCode>
                <c:ptCount val="5"/>
                <c:pt idx="0">
                  <c:v>21</c:v>
                </c:pt>
                <c:pt idx="1">
                  <c:v>16</c:v>
                </c:pt>
                <c:pt idx="2">
                  <c:v>13</c:v>
                </c:pt>
                <c:pt idx="3">
                  <c:v>16</c:v>
                </c:pt>
                <c:pt idx="4">
                  <c:v>11</c:v>
                </c:pt>
              </c:numCache>
            </c:numRef>
          </c:val>
        </c:ser>
        <c:axId val="10372992"/>
        <c:axId val="10374528"/>
      </c:barChart>
      <c:catAx>
        <c:axId val="10372992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 baseline="0">
                <a:latin typeface="+mj-lt"/>
                <a:cs typeface="B Lotus" pitchFamily="2" charset="-78"/>
              </a:defRPr>
            </a:pPr>
            <a:endParaRPr lang="en-US"/>
          </a:p>
        </c:txPr>
        <c:crossAx val="10374528"/>
        <c:crosses val="autoZero"/>
        <c:auto val="1"/>
        <c:lblAlgn val="ctr"/>
        <c:lblOffset val="100"/>
      </c:catAx>
      <c:valAx>
        <c:axId val="10374528"/>
        <c:scaling>
          <c:orientation val="minMax"/>
        </c:scaling>
        <c:axPos val="l"/>
        <c:numFmt formatCode="General" sourceLinked="1"/>
        <c:tickLblPos val="nextTo"/>
        <c:crossAx val="10372992"/>
        <c:crosses val="autoZero"/>
        <c:crossBetween val="between"/>
      </c:valAx>
    </c:plotArea>
    <c:plotVisOnly val="1"/>
  </c:chart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barChart>
        <c:barDir val="col"/>
        <c:grouping val="clustered"/>
        <c:ser>
          <c:idx val="0"/>
          <c:order val="0"/>
          <c:dLbls>
            <c:txPr>
              <a:bodyPr/>
              <a:lstStyle/>
              <a:p>
                <a:pPr>
                  <a:defRPr sz="1800" baseline="0">
                    <a:latin typeface="+mj-lt"/>
                  </a:defRPr>
                </a:pPr>
                <a:endParaRPr lang="en-US"/>
              </a:p>
            </c:txPr>
            <c:showVal val="1"/>
          </c:dLbls>
          <c:cat>
            <c:strRef>
              <c:f>Sheet14!$A$1:$A$2</c:f>
              <c:strCache>
                <c:ptCount val="2"/>
                <c:pt idx="0">
                  <c:v>سال 90</c:v>
                </c:pt>
                <c:pt idx="1">
                  <c:v>سال89</c:v>
                </c:pt>
              </c:strCache>
            </c:strRef>
          </c:cat>
          <c:val>
            <c:numRef>
              <c:f>Sheet14!$B$1:$B$2</c:f>
              <c:numCache>
                <c:formatCode>General</c:formatCode>
                <c:ptCount val="2"/>
                <c:pt idx="0">
                  <c:v>14</c:v>
                </c:pt>
                <c:pt idx="1">
                  <c:v>7</c:v>
                </c:pt>
              </c:numCache>
            </c:numRef>
          </c:val>
        </c:ser>
        <c:axId val="10411008"/>
        <c:axId val="10420992"/>
      </c:barChart>
      <c:catAx>
        <c:axId val="10411008"/>
        <c:scaling>
          <c:orientation val="minMax"/>
        </c:scaling>
        <c:axPos val="b"/>
        <c:tickLblPos val="nextTo"/>
        <c:txPr>
          <a:bodyPr/>
          <a:lstStyle/>
          <a:p>
            <a:pPr>
              <a:defRPr sz="1800" baseline="0">
                <a:latin typeface="+mj-lt"/>
                <a:cs typeface="B Lotus" pitchFamily="2" charset="-78"/>
              </a:defRPr>
            </a:pPr>
            <a:endParaRPr lang="en-US"/>
          </a:p>
        </c:txPr>
        <c:crossAx val="10420992"/>
        <c:crosses val="autoZero"/>
        <c:auto val="1"/>
        <c:lblAlgn val="ctr"/>
        <c:lblOffset val="100"/>
      </c:catAx>
      <c:valAx>
        <c:axId val="10420992"/>
        <c:scaling>
          <c:orientation val="minMax"/>
        </c:scaling>
        <c:axPos val="l"/>
        <c:numFmt formatCode="General" sourceLinked="1"/>
        <c:tickLblPos val="nextTo"/>
        <c:crossAx val="10411008"/>
        <c:crosses val="autoZero"/>
        <c:crossBetween val="between"/>
      </c:valAx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col"/>
        <c:grouping val="clustered"/>
        <c:ser>
          <c:idx val="0"/>
          <c:order val="0"/>
          <c:tx>
            <c:v>بودجه طرح</c:v>
          </c:tx>
          <c:cat>
            <c:strRef>
              <c:f>Sheet3!$A$1:$A$5</c:f>
              <c:strCache>
                <c:ptCount val="5"/>
                <c:pt idx="0">
                  <c:v>فارماکوگنوزی</c:v>
                </c:pt>
                <c:pt idx="1">
                  <c:v>فارماکودینامی</c:v>
                </c:pt>
                <c:pt idx="2">
                  <c:v>فارماسیوتیکس</c:v>
                </c:pt>
                <c:pt idx="3">
                  <c:v>بیوتکنولوژی</c:v>
                </c:pt>
                <c:pt idx="4">
                  <c:v>شیمی دارویی</c:v>
                </c:pt>
              </c:strCache>
            </c:strRef>
          </c:cat>
          <c:val>
            <c:numRef>
              <c:f>Sheet3!$B$1:$B$5</c:f>
              <c:numCache>
                <c:formatCode>General</c:formatCode>
                <c:ptCount val="5"/>
                <c:pt idx="0">
                  <c:v>939924500</c:v>
                </c:pt>
                <c:pt idx="1">
                  <c:v>1429335700</c:v>
                </c:pt>
                <c:pt idx="2">
                  <c:v>2830875000</c:v>
                </c:pt>
                <c:pt idx="3">
                  <c:v>918853000</c:v>
                </c:pt>
                <c:pt idx="4">
                  <c:v>992891420</c:v>
                </c:pt>
              </c:numCache>
            </c:numRef>
          </c:val>
        </c:ser>
        <c:ser>
          <c:idx val="1"/>
          <c:order val="1"/>
          <c:tx>
            <c:v>سرانه</c:v>
          </c:tx>
          <c:spPr>
            <a:solidFill>
              <a:srgbClr val="FFFF00"/>
            </a:solidFill>
          </c:spPr>
          <c:cat>
            <c:strRef>
              <c:f>Sheet3!$A$1:$A$5</c:f>
              <c:strCache>
                <c:ptCount val="5"/>
                <c:pt idx="0">
                  <c:v>فارماکوگنوزی</c:v>
                </c:pt>
                <c:pt idx="1">
                  <c:v>فارماکودینامی</c:v>
                </c:pt>
                <c:pt idx="2">
                  <c:v>فارماسیوتیکس</c:v>
                </c:pt>
                <c:pt idx="3">
                  <c:v>بیوتکنولوژی</c:v>
                </c:pt>
                <c:pt idx="4">
                  <c:v>شیمی دارویی</c:v>
                </c:pt>
              </c:strCache>
            </c:strRef>
          </c:cat>
          <c:val>
            <c:numRef>
              <c:f>Sheet3!$C$1:$C$5</c:f>
              <c:numCache>
                <c:formatCode>General</c:formatCode>
                <c:ptCount val="5"/>
                <c:pt idx="0">
                  <c:v>313308166.60000002</c:v>
                </c:pt>
                <c:pt idx="1">
                  <c:v>204190814.19999999</c:v>
                </c:pt>
                <c:pt idx="2">
                  <c:v>283087500</c:v>
                </c:pt>
                <c:pt idx="3">
                  <c:v>229713250</c:v>
                </c:pt>
                <c:pt idx="4">
                  <c:v>124111427.5</c:v>
                </c:pt>
              </c:numCache>
            </c:numRef>
          </c:val>
        </c:ser>
        <c:axId val="115050752"/>
        <c:axId val="115060736"/>
      </c:barChart>
      <c:catAx>
        <c:axId val="115050752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aseline="0">
                <a:latin typeface="+mj-lt"/>
                <a:cs typeface="B Lotus" pitchFamily="2" charset="-78"/>
              </a:defRPr>
            </a:pPr>
            <a:endParaRPr lang="en-US"/>
          </a:p>
        </c:txPr>
        <c:crossAx val="115060736"/>
        <c:crosses val="autoZero"/>
        <c:auto val="1"/>
        <c:lblAlgn val="ctr"/>
        <c:lblOffset val="100"/>
      </c:catAx>
      <c:valAx>
        <c:axId val="115060736"/>
        <c:scaling>
          <c:orientation val="minMax"/>
        </c:scaling>
        <c:axPos val="l"/>
        <c:numFmt formatCode="General" sourceLinked="1"/>
        <c:tickLblPos val="nextTo"/>
        <c:crossAx val="115050752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800" baseline="0">
              <a:cs typeface="B Lotus" pitchFamily="2" charset="-78"/>
            </a:defRPr>
          </a:pPr>
          <a:endParaRPr lang="en-US"/>
        </a:p>
      </c:txPr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col"/>
        <c:grouping val="clustered"/>
        <c:ser>
          <c:idx val="0"/>
          <c:order val="0"/>
          <c:tx>
            <c:strRef>
              <c:f>Sheet12!$A$2</c:f>
              <c:strCache>
                <c:ptCount val="1"/>
                <c:pt idx="0">
                  <c:v>سال 90</c:v>
                </c:pt>
              </c:strCache>
            </c:strRef>
          </c:tx>
          <c:dLbls>
            <c:txPr>
              <a:bodyPr/>
              <a:lstStyle/>
              <a:p>
                <a:pPr>
                  <a:defRPr sz="1500" baseline="0">
                    <a:latin typeface="+mj-lt"/>
                  </a:defRPr>
                </a:pPr>
                <a:endParaRPr lang="en-US"/>
              </a:p>
            </c:txPr>
            <c:showVal val="1"/>
          </c:dLbls>
          <c:cat>
            <c:strRef>
              <c:f>Sheet12!$B$1:$C$1</c:f>
              <c:strCache>
                <c:ptCount val="2"/>
                <c:pt idx="0">
                  <c:v>مقاله</c:v>
                </c:pt>
                <c:pt idx="1">
                  <c:v>سرانه</c:v>
                </c:pt>
              </c:strCache>
            </c:strRef>
          </c:cat>
          <c:val>
            <c:numRef>
              <c:f>Sheet12!$B$2:$C$2</c:f>
              <c:numCache>
                <c:formatCode>General</c:formatCode>
                <c:ptCount val="2"/>
                <c:pt idx="0">
                  <c:v>118</c:v>
                </c:pt>
                <c:pt idx="1">
                  <c:v>3.68</c:v>
                </c:pt>
              </c:numCache>
            </c:numRef>
          </c:val>
        </c:ser>
        <c:ser>
          <c:idx val="1"/>
          <c:order val="1"/>
          <c:tx>
            <c:strRef>
              <c:f>Sheet12!$A$3</c:f>
              <c:strCache>
                <c:ptCount val="1"/>
                <c:pt idx="0">
                  <c:v>سال 89</c:v>
                </c:pt>
              </c:strCache>
            </c:strRef>
          </c:tx>
          <c:spPr>
            <a:solidFill>
              <a:srgbClr val="FFFF00"/>
            </a:solidFill>
          </c:spPr>
          <c:dLbls>
            <c:txPr>
              <a:bodyPr/>
              <a:lstStyle/>
              <a:p>
                <a:pPr>
                  <a:defRPr sz="1500" baseline="0">
                    <a:latin typeface="+mj-lt"/>
                  </a:defRPr>
                </a:pPr>
                <a:endParaRPr lang="en-US"/>
              </a:p>
            </c:txPr>
            <c:showVal val="1"/>
          </c:dLbls>
          <c:cat>
            <c:strRef>
              <c:f>Sheet12!$B$1:$C$1</c:f>
              <c:strCache>
                <c:ptCount val="2"/>
                <c:pt idx="0">
                  <c:v>مقاله</c:v>
                </c:pt>
                <c:pt idx="1">
                  <c:v>سرانه</c:v>
                </c:pt>
              </c:strCache>
            </c:strRef>
          </c:cat>
          <c:val>
            <c:numRef>
              <c:f>Sheet12!$B$3:$C$3</c:f>
              <c:numCache>
                <c:formatCode>General</c:formatCode>
                <c:ptCount val="2"/>
                <c:pt idx="0">
                  <c:v>98</c:v>
                </c:pt>
                <c:pt idx="1">
                  <c:v>3.16</c:v>
                </c:pt>
              </c:numCache>
            </c:numRef>
          </c:val>
        </c:ser>
        <c:axId val="115045504"/>
        <c:axId val="115047040"/>
      </c:barChart>
      <c:catAx>
        <c:axId val="115045504"/>
        <c:scaling>
          <c:orientation val="minMax"/>
        </c:scaling>
        <c:axPos val="b"/>
        <c:tickLblPos val="nextTo"/>
        <c:txPr>
          <a:bodyPr/>
          <a:lstStyle/>
          <a:p>
            <a:pPr>
              <a:defRPr sz="1500" baseline="0">
                <a:latin typeface="+mj-lt"/>
                <a:cs typeface="B Lotus" pitchFamily="2" charset="-78"/>
              </a:defRPr>
            </a:pPr>
            <a:endParaRPr lang="en-US"/>
          </a:p>
        </c:txPr>
        <c:crossAx val="115047040"/>
        <c:crosses val="autoZero"/>
        <c:auto val="1"/>
        <c:lblAlgn val="ctr"/>
        <c:lblOffset val="100"/>
      </c:catAx>
      <c:valAx>
        <c:axId val="115047040"/>
        <c:scaling>
          <c:orientation val="minMax"/>
        </c:scaling>
        <c:axPos val="l"/>
        <c:numFmt formatCode="General" sourceLinked="1"/>
        <c:tickLblPos val="nextTo"/>
        <c:crossAx val="115045504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500" baseline="0">
              <a:latin typeface="+mj-lt"/>
              <a:cs typeface="B Lotus" pitchFamily="2" charset="-78"/>
            </a:defRPr>
          </a:pPr>
          <a:endParaRPr lang="en-US"/>
        </a:p>
      </c:txPr>
    </c:legend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col"/>
        <c:grouping val="clustered"/>
        <c:ser>
          <c:idx val="0"/>
          <c:order val="0"/>
          <c:tx>
            <c:v>سال89</c:v>
          </c:tx>
          <c:dLbls>
            <c:txPr>
              <a:bodyPr/>
              <a:lstStyle/>
              <a:p>
                <a:pPr>
                  <a:defRPr sz="1500" baseline="0">
                    <a:latin typeface="+mj-lt"/>
                  </a:defRPr>
                </a:pPr>
                <a:endParaRPr lang="en-US"/>
              </a:p>
            </c:txPr>
            <c:showVal val="1"/>
          </c:dLbls>
          <c:cat>
            <c:strRef>
              <c:f>Sheet11!$A$1:$A$4</c:f>
              <c:strCache>
                <c:ptCount val="4"/>
                <c:pt idx="0">
                  <c:v>مقالات سطح1</c:v>
                </c:pt>
                <c:pt idx="1">
                  <c:v>مقالات سطح2</c:v>
                </c:pt>
                <c:pt idx="2">
                  <c:v>مقالات سطح3</c:v>
                </c:pt>
                <c:pt idx="3">
                  <c:v>مقالات سطح4</c:v>
                </c:pt>
              </c:strCache>
            </c:strRef>
          </c:cat>
          <c:val>
            <c:numRef>
              <c:f>Sheet11!$B$1:$B$4</c:f>
              <c:numCache>
                <c:formatCode>General</c:formatCode>
                <c:ptCount val="4"/>
                <c:pt idx="0">
                  <c:v>80</c:v>
                </c:pt>
                <c:pt idx="1">
                  <c:v>13</c:v>
                </c:pt>
                <c:pt idx="2">
                  <c:v>2</c:v>
                </c:pt>
                <c:pt idx="3">
                  <c:v>3</c:v>
                </c:pt>
              </c:numCache>
            </c:numRef>
          </c:val>
        </c:ser>
        <c:ser>
          <c:idx val="1"/>
          <c:order val="1"/>
          <c:tx>
            <c:v>سال90</c:v>
          </c:tx>
          <c:spPr>
            <a:solidFill>
              <a:srgbClr val="FFFF00"/>
            </a:solidFill>
          </c:spPr>
          <c:dLbls>
            <c:txPr>
              <a:bodyPr/>
              <a:lstStyle/>
              <a:p>
                <a:pPr>
                  <a:defRPr sz="1500" baseline="0">
                    <a:latin typeface="+mj-lt"/>
                  </a:defRPr>
                </a:pPr>
                <a:endParaRPr lang="en-US"/>
              </a:p>
            </c:txPr>
            <c:showVal val="1"/>
          </c:dLbls>
          <c:cat>
            <c:strRef>
              <c:f>Sheet11!$A$1:$A$4</c:f>
              <c:strCache>
                <c:ptCount val="4"/>
                <c:pt idx="0">
                  <c:v>مقالات سطح1</c:v>
                </c:pt>
                <c:pt idx="1">
                  <c:v>مقالات سطح2</c:v>
                </c:pt>
                <c:pt idx="2">
                  <c:v>مقالات سطح3</c:v>
                </c:pt>
                <c:pt idx="3">
                  <c:v>مقالات سطح4</c:v>
                </c:pt>
              </c:strCache>
            </c:strRef>
          </c:cat>
          <c:val>
            <c:numRef>
              <c:f>Sheet11!$C$1:$C$4</c:f>
              <c:numCache>
                <c:formatCode>General</c:formatCode>
                <c:ptCount val="4"/>
                <c:pt idx="0">
                  <c:v>91</c:v>
                </c:pt>
                <c:pt idx="1">
                  <c:v>14</c:v>
                </c:pt>
                <c:pt idx="2">
                  <c:v>7</c:v>
                </c:pt>
                <c:pt idx="3">
                  <c:v>6</c:v>
                </c:pt>
              </c:numCache>
            </c:numRef>
          </c:val>
        </c:ser>
        <c:axId val="115113984"/>
        <c:axId val="115115520"/>
      </c:barChart>
      <c:catAx>
        <c:axId val="115113984"/>
        <c:scaling>
          <c:orientation val="minMax"/>
        </c:scaling>
        <c:axPos val="b"/>
        <c:tickLblPos val="nextTo"/>
        <c:txPr>
          <a:bodyPr/>
          <a:lstStyle/>
          <a:p>
            <a:pPr>
              <a:defRPr sz="1500" baseline="0">
                <a:latin typeface="+mj-lt"/>
                <a:cs typeface="B Lotus" pitchFamily="2" charset="-78"/>
              </a:defRPr>
            </a:pPr>
            <a:endParaRPr lang="en-US"/>
          </a:p>
        </c:txPr>
        <c:crossAx val="115115520"/>
        <c:crosses val="autoZero"/>
        <c:auto val="1"/>
        <c:lblAlgn val="ctr"/>
        <c:lblOffset val="100"/>
      </c:catAx>
      <c:valAx>
        <c:axId val="115115520"/>
        <c:scaling>
          <c:orientation val="minMax"/>
        </c:scaling>
        <c:axPos val="l"/>
        <c:numFmt formatCode="General" sourceLinked="1"/>
        <c:tickLblPos val="nextTo"/>
        <c:crossAx val="115113984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500" baseline="0">
              <a:latin typeface="+mj-lt"/>
              <a:cs typeface="B Lotus" pitchFamily="2" charset="-78"/>
            </a:defRPr>
          </a:pPr>
          <a:endParaRPr lang="en-US"/>
        </a:p>
      </c:txPr>
    </c:legend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col"/>
        <c:grouping val="clustered"/>
        <c:ser>
          <c:idx val="0"/>
          <c:order val="0"/>
          <c:tx>
            <c:v>کل مقاله</c:v>
          </c:tx>
          <c:dLbls>
            <c:txPr>
              <a:bodyPr/>
              <a:lstStyle/>
              <a:p>
                <a:pPr>
                  <a:defRPr sz="1500" baseline="0">
                    <a:latin typeface="+mj-lt"/>
                  </a:defRPr>
                </a:pPr>
                <a:endParaRPr lang="en-US"/>
              </a:p>
            </c:txPr>
            <c:showVal val="1"/>
          </c:dLbls>
          <c:cat>
            <c:strRef>
              <c:f>Sheet5!$A$1:$A$5</c:f>
              <c:strCache>
                <c:ptCount val="5"/>
                <c:pt idx="0">
                  <c:v>فارماسیوتیکس</c:v>
                </c:pt>
                <c:pt idx="1">
                  <c:v>فارماکودینامی</c:v>
                </c:pt>
                <c:pt idx="2">
                  <c:v>فارماکوگنوزی</c:v>
                </c:pt>
                <c:pt idx="3">
                  <c:v>بیوتکنولوژی</c:v>
                </c:pt>
                <c:pt idx="4">
                  <c:v>شیمی دارویی</c:v>
                </c:pt>
              </c:strCache>
            </c:strRef>
          </c:cat>
          <c:val>
            <c:numRef>
              <c:f>Sheet5!$B$1:$B$5</c:f>
              <c:numCache>
                <c:formatCode>General</c:formatCode>
                <c:ptCount val="5"/>
                <c:pt idx="0">
                  <c:v>19</c:v>
                </c:pt>
                <c:pt idx="1">
                  <c:v>39</c:v>
                </c:pt>
                <c:pt idx="2">
                  <c:v>15</c:v>
                </c:pt>
                <c:pt idx="3">
                  <c:v>33</c:v>
                </c:pt>
                <c:pt idx="4">
                  <c:v>22</c:v>
                </c:pt>
              </c:numCache>
            </c:numRef>
          </c:val>
        </c:ser>
        <c:ser>
          <c:idx val="1"/>
          <c:order val="1"/>
          <c:tx>
            <c:v>سرانه</c:v>
          </c:tx>
          <c:spPr>
            <a:solidFill>
              <a:srgbClr val="FFFF00"/>
            </a:solidFill>
          </c:spPr>
          <c:dLbls>
            <c:txPr>
              <a:bodyPr/>
              <a:lstStyle/>
              <a:p>
                <a:pPr>
                  <a:defRPr sz="1500" baseline="0">
                    <a:latin typeface="+mj-lt"/>
                  </a:defRPr>
                </a:pPr>
                <a:endParaRPr lang="en-US"/>
              </a:p>
            </c:txPr>
            <c:showVal val="1"/>
          </c:dLbls>
          <c:cat>
            <c:strRef>
              <c:f>Sheet5!$A$1:$A$5</c:f>
              <c:strCache>
                <c:ptCount val="5"/>
                <c:pt idx="0">
                  <c:v>فارماسیوتیکس</c:v>
                </c:pt>
                <c:pt idx="1">
                  <c:v>فارماکودینامی</c:v>
                </c:pt>
                <c:pt idx="2">
                  <c:v>فارماکوگنوزی</c:v>
                </c:pt>
                <c:pt idx="3">
                  <c:v>بیوتکنولوژی</c:v>
                </c:pt>
                <c:pt idx="4">
                  <c:v>شیمی دارویی</c:v>
                </c:pt>
              </c:strCache>
            </c:strRef>
          </c:cat>
          <c:val>
            <c:numRef>
              <c:f>Sheet5!$C$1:$C$5</c:f>
              <c:numCache>
                <c:formatCode>General</c:formatCode>
                <c:ptCount val="5"/>
                <c:pt idx="0">
                  <c:v>1.9000000000000001</c:v>
                </c:pt>
                <c:pt idx="1">
                  <c:v>5.57</c:v>
                </c:pt>
                <c:pt idx="2">
                  <c:v>5</c:v>
                </c:pt>
                <c:pt idx="3">
                  <c:v>8.25</c:v>
                </c:pt>
                <c:pt idx="4">
                  <c:v>2.7</c:v>
                </c:pt>
              </c:numCache>
            </c:numRef>
          </c:val>
        </c:ser>
        <c:axId val="115137152"/>
        <c:axId val="10162560"/>
      </c:barChart>
      <c:catAx>
        <c:axId val="115137152"/>
        <c:scaling>
          <c:orientation val="minMax"/>
        </c:scaling>
        <c:axPos val="b"/>
        <c:tickLblPos val="nextTo"/>
        <c:txPr>
          <a:bodyPr/>
          <a:lstStyle/>
          <a:p>
            <a:pPr>
              <a:defRPr sz="1500" baseline="0">
                <a:latin typeface="+mj-lt"/>
                <a:cs typeface="B Lotus" pitchFamily="2" charset="-78"/>
              </a:defRPr>
            </a:pPr>
            <a:endParaRPr lang="en-US"/>
          </a:p>
        </c:txPr>
        <c:crossAx val="10162560"/>
        <c:crosses val="autoZero"/>
        <c:auto val="1"/>
        <c:lblAlgn val="ctr"/>
        <c:lblOffset val="100"/>
      </c:catAx>
      <c:valAx>
        <c:axId val="10162560"/>
        <c:scaling>
          <c:orientation val="minMax"/>
        </c:scaling>
        <c:axPos val="l"/>
        <c:numFmt formatCode="General" sourceLinked="1"/>
        <c:tickLblPos val="nextTo"/>
        <c:crossAx val="115137152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500" baseline="0">
              <a:latin typeface="+mj-lt"/>
              <a:cs typeface="B Lotus" pitchFamily="2" charset="-78"/>
            </a:defRPr>
          </a:pPr>
          <a:endParaRPr lang="en-US"/>
        </a:p>
      </c:txPr>
    </c:legend>
    <c:plotVisOnly val="1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col"/>
        <c:grouping val="clustered"/>
        <c:ser>
          <c:idx val="0"/>
          <c:order val="0"/>
          <c:tx>
            <c:v>مقاله</c:v>
          </c:tx>
          <c:dLbls>
            <c:txPr>
              <a:bodyPr/>
              <a:lstStyle/>
              <a:p>
                <a:pPr>
                  <a:defRPr sz="1400" baseline="0">
                    <a:latin typeface="+mj-lt"/>
                  </a:defRPr>
                </a:pPr>
                <a:endParaRPr lang="en-US"/>
              </a:p>
            </c:txPr>
            <c:showVal val="1"/>
          </c:dLbls>
          <c:cat>
            <c:strRef>
              <c:f>Sheet6!$A$1:$A$5</c:f>
              <c:strCache>
                <c:ptCount val="5"/>
                <c:pt idx="0">
                  <c:v>فارماسیوتیکس</c:v>
                </c:pt>
                <c:pt idx="1">
                  <c:v>فارماکودینامی</c:v>
                </c:pt>
                <c:pt idx="2">
                  <c:v>فارماکوگنوزی</c:v>
                </c:pt>
                <c:pt idx="3">
                  <c:v>بیوتکنولوژی</c:v>
                </c:pt>
                <c:pt idx="4">
                  <c:v>شیمی دارویی</c:v>
                </c:pt>
              </c:strCache>
            </c:strRef>
          </c:cat>
          <c:val>
            <c:numRef>
              <c:f>Sheet6!$B$1:$B$5</c:f>
              <c:numCache>
                <c:formatCode>General</c:formatCode>
                <c:ptCount val="5"/>
                <c:pt idx="0">
                  <c:v>14</c:v>
                </c:pt>
                <c:pt idx="1">
                  <c:v>22</c:v>
                </c:pt>
                <c:pt idx="2">
                  <c:v>19</c:v>
                </c:pt>
                <c:pt idx="3">
                  <c:v>27</c:v>
                </c:pt>
                <c:pt idx="4">
                  <c:v>17</c:v>
                </c:pt>
              </c:numCache>
            </c:numRef>
          </c:val>
        </c:ser>
        <c:ser>
          <c:idx val="1"/>
          <c:order val="1"/>
          <c:tx>
            <c:v>سرانه</c:v>
          </c:tx>
          <c:spPr>
            <a:solidFill>
              <a:srgbClr val="FFFF00"/>
            </a:solidFill>
          </c:spPr>
          <c:dLbls>
            <c:txPr>
              <a:bodyPr/>
              <a:lstStyle/>
              <a:p>
                <a:pPr>
                  <a:defRPr sz="1400" baseline="0">
                    <a:latin typeface="+mj-lt"/>
                  </a:defRPr>
                </a:pPr>
                <a:endParaRPr lang="en-US"/>
              </a:p>
            </c:txPr>
            <c:showVal val="1"/>
          </c:dLbls>
          <c:cat>
            <c:strRef>
              <c:f>Sheet6!$A$1:$A$5</c:f>
              <c:strCache>
                <c:ptCount val="5"/>
                <c:pt idx="0">
                  <c:v>فارماسیوتیکس</c:v>
                </c:pt>
                <c:pt idx="1">
                  <c:v>فارماکودینامی</c:v>
                </c:pt>
                <c:pt idx="2">
                  <c:v>فارماکوگنوزی</c:v>
                </c:pt>
                <c:pt idx="3">
                  <c:v>بیوتکنولوژی</c:v>
                </c:pt>
                <c:pt idx="4">
                  <c:v>شیمی دارویی</c:v>
                </c:pt>
              </c:strCache>
            </c:strRef>
          </c:cat>
          <c:val>
            <c:numRef>
              <c:f>Sheet6!$C$1:$C$5</c:f>
              <c:numCache>
                <c:formatCode>General</c:formatCode>
                <c:ptCount val="5"/>
                <c:pt idx="0">
                  <c:v>1.1599999999999986</c:v>
                </c:pt>
                <c:pt idx="1">
                  <c:v>3.66</c:v>
                </c:pt>
                <c:pt idx="2">
                  <c:v>6.33</c:v>
                </c:pt>
                <c:pt idx="3">
                  <c:v>9</c:v>
                </c:pt>
                <c:pt idx="4">
                  <c:v>2.42</c:v>
                </c:pt>
              </c:numCache>
            </c:numRef>
          </c:val>
        </c:ser>
        <c:axId val="10188288"/>
        <c:axId val="10189824"/>
      </c:barChart>
      <c:catAx>
        <c:axId val="10188288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aseline="0">
                <a:latin typeface="+mj-lt"/>
                <a:cs typeface="B Lotus" pitchFamily="2" charset="-78"/>
              </a:defRPr>
            </a:pPr>
            <a:endParaRPr lang="en-US"/>
          </a:p>
        </c:txPr>
        <c:crossAx val="10189824"/>
        <c:crosses val="autoZero"/>
        <c:auto val="1"/>
        <c:lblAlgn val="ctr"/>
        <c:lblOffset val="100"/>
      </c:catAx>
      <c:valAx>
        <c:axId val="10189824"/>
        <c:scaling>
          <c:orientation val="minMax"/>
        </c:scaling>
        <c:axPos val="l"/>
        <c:numFmt formatCode="General" sourceLinked="1"/>
        <c:tickLblPos val="nextTo"/>
        <c:crossAx val="10188288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500" baseline="0">
              <a:latin typeface="+mj-lt"/>
              <a:cs typeface="B Lotus" pitchFamily="2" charset="-78"/>
            </a:defRPr>
          </a:pPr>
          <a:endParaRPr lang="en-US"/>
        </a:p>
      </c:txPr>
    </c:legend>
    <c:plotVisOnly val="1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barChart>
        <c:barDir val="col"/>
        <c:grouping val="clustered"/>
        <c:ser>
          <c:idx val="0"/>
          <c:order val="0"/>
          <c:tx>
            <c:strRef>
              <c:f>Sheet7!$B$1</c:f>
              <c:strCache>
                <c:ptCount val="1"/>
                <c:pt idx="0">
                  <c:v>سطح 1</c:v>
                </c:pt>
              </c:strCache>
            </c:strRef>
          </c:tx>
          <c:dLbls>
            <c:txPr>
              <a:bodyPr/>
              <a:lstStyle/>
              <a:p>
                <a:pPr>
                  <a:defRPr sz="1500" baseline="0">
                    <a:latin typeface="+mj-lt"/>
                  </a:defRPr>
                </a:pPr>
                <a:endParaRPr lang="en-US"/>
              </a:p>
            </c:txPr>
            <c:showVal val="1"/>
          </c:dLbls>
          <c:cat>
            <c:strRef>
              <c:f>Sheet7!$A$2:$A$7</c:f>
              <c:strCache>
                <c:ptCount val="5"/>
                <c:pt idx="0">
                  <c:v>فارماسیوتیکس</c:v>
                </c:pt>
                <c:pt idx="1">
                  <c:v>فارماکودینامی</c:v>
                </c:pt>
                <c:pt idx="2">
                  <c:v>فارماکوگنوزی</c:v>
                </c:pt>
                <c:pt idx="3">
                  <c:v>بیوتکنولوژی</c:v>
                </c:pt>
                <c:pt idx="4">
                  <c:v>شیمی دارویی</c:v>
                </c:pt>
              </c:strCache>
            </c:strRef>
          </c:cat>
          <c:val>
            <c:numRef>
              <c:f>Sheet7!$B$2:$B$7</c:f>
              <c:numCache>
                <c:formatCode>General</c:formatCode>
                <c:ptCount val="6"/>
                <c:pt idx="0">
                  <c:v>14</c:v>
                </c:pt>
                <c:pt idx="1">
                  <c:v>27</c:v>
                </c:pt>
                <c:pt idx="2">
                  <c:v>12</c:v>
                </c:pt>
                <c:pt idx="3">
                  <c:v>25</c:v>
                </c:pt>
                <c:pt idx="4">
                  <c:v>21</c:v>
                </c:pt>
              </c:numCache>
            </c:numRef>
          </c:val>
        </c:ser>
        <c:ser>
          <c:idx val="1"/>
          <c:order val="1"/>
          <c:tx>
            <c:strRef>
              <c:f>Sheet7!$C$1</c:f>
              <c:strCache>
                <c:ptCount val="1"/>
                <c:pt idx="0">
                  <c:v>سطح 2</c:v>
                </c:pt>
              </c:strCache>
            </c:strRef>
          </c:tx>
          <c:spPr>
            <a:solidFill>
              <a:srgbClr val="FFFF00"/>
            </a:solidFill>
          </c:spPr>
          <c:dLbls>
            <c:txPr>
              <a:bodyPr/>
              <a:lstStyle/>
              <a:p>
                <a:pPr>
                  <a:defRPr sz="1500" baseline="0">
                    <a:latin typeface="+mj-lt"/>
                  </a:defRPr>
                </a:pPr>
                <a:endParaRPr lang="en-US"/>
              </a:p>
            </c:txPr>
            <c:showVal val="1"/>
          </c:dLbls>
          <c:cat>
            <c:strRef>
              <c:f>Sheet7!$A$2:$A$7</c:f>
              <c:strCache>
                <c:ptCount val="5"/>
                <c:pt idx="0">
                  <c:v>فارماسیوتیکس</c:v>
                </c:pt>
                <c:pt idx="1">
                  <c:v>فارماکودینامی</c:v>
                </c:pt>
                <c:pt idx="2">
                  <c:v>فارماکوگنوزی</c:v>
                </c:pt>
                <c:pt idx="3">
                  <c:v>بیوتکنولوژی</c:v>
                </c:pt>
                <c:pt idx="4">
                  <c:v>شیمی دارویی</c:v>
                </c:pt>
              </c:strCache>
            </c:strRef>
          </c:cat>
          <c:val>
            <c:numRef>
              <c:f>Sheet7!$C$2:$C$7</c:f>
              <c:numCache>
                <c:formatCode>General</c:formatCode>
                <c:ptCount val="6"/>
                <c:pt idx="0">
                  <c:v>3</c:v>
                </c:pt>
                <c:pt idx="1">
                  <c:v>7</c:v>
                </c:pt>
                <c:pt idx="2">
                  <c:v>0</c:v>
                </c:pt>
                <c:pt idx="3">
                  <c:v>6</c:v>
                </c:pt>
                <c:pt idx="4">
                  <c:v>1</c:v>
                </c:pt>
              </c:numCache>
            </c:numRef>
          </c:val>
        </c:ser>
        <c:ser>
          <c:idx val="2"/>
          <c:order val="2"/>
          <c:tx>
            <c:strRef>
              <c:f>Sheet7!$D$1</c:f>
              <c:strCache>
                <c:ptCount val="1"/>
                <c:pt idx="0">
                  <c:v>سطح3</c:v>
                </c:pt>
              </c:strCache>
            </c:strRef>
          </c:tx>
          <c:spPr>
            <a:solidFill>
              <a:srgbClr val="00B050"/>
            </a:solidFill>
          </c:spPr>
          <c:dLbls>
            <c:txPr>
              <a:bodyPr/>
              <a:lstStyle/>
              <a:p>
                <a:pPr>
                  <a:defRPr sz="1500" baseline="0">
                    <a:latin typeface="+mj-lt"/>
                  </a:defRPr>
                </a:pPr>
                <a:endParaRPr lang="en-US"/>
              </a:p>
            </c:txPr>
            <c:showVal val="1"/>
          </c:dLbls>
          <c:cat>
            <c:strRef>
              <c:f>Sheet7!$A$2:$A$7</c:f>
              <c:strCache>
                <c:ptCount val="5"/>
                <c:pt idx="0">
                  <c:v>فارماسیوتیکس</c:v>
                </c:pt>
                <c:pt idx="1">
                  <c:v>فارماکودینامی</c:v>
                </c:pt>
                <c:pt idx="2">
                  <c:v>فارماکوگنوزی</c:v>
                </c:pt>
                <c:pt idx="3">
                  <c:v>بیوتکنولوژی</c:v>
                </c:pt>
                <c:pt idx="4">
                  <c:v>شیمی دارویی</c:v>
                </c:pt>
              </c:strCache>
            </c:strRef>
          </c:cat>
          <c:val>
            <c:numRef>
              <c:f>Sheet7!$D$2:$D$7</c:f>
              <c:numCache>
                <c:formatCode>General</c:formatCode>
                <c:ptCount val="6"/>
                <c:pt idx="0">
                  <c:v>2</c:v>
                </c:pt>
                <c:pt idx="1">
                  <c:v>3</c:v>
                </c:pt>
                <c:pt idx="2">
                  <c:v>2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ser>
          <c:idx val="3"/>
          <c:order val="3"/>
          <c:tx>
            <c:strRef>
              <c:f>Sheet7!$E$1</c:f>
              <c:strCache>
                <c:ptCount val="1"/>
                <c:pt idx="0">
                  <c:v>سطح4</c:v>
                </c:pt>
              </c:strCache>
            </c:strRef>
          </c:tx>
          <c:dLbls>
            <c:txPr>
              <a:bodyPr/>
              <a:lstStyle/>
              <a:p>
                <a:pPr>
                  <a:defRPr sz="1500" baseline="0">
                    <a:latin typeface="+mj-lt"/>
                  </a:defRPr>
                </a:pPr>
                <a:endParaRPr lang="en-US"/>
              </a:p>
            </c:txPr>
            <c:showVal val="1"/>
          </c:dLbls>
          <c:cat>
            <c:strRef>
              <c:f>Sheet7!$A$2:$A$7</c:f>
              <c:strCache>
                <c:ptCount val="5"/>
                <c:pt idx="0">
                  <c:v>فارماسیوتیکس</c:v>
                </c:pt>
                <c:pt idx="1">
                  <c:v>فارماکودینامی</c:v>
                </c:pt>
                <c:pt idx="2">
                  <c:v>فارماکوگنوزی</c:v>
                </c:pt>
                <c:pt idx="3">
                  <c:v>بیوتکنولوژی</c:v>
                </c:pt>
                <c:pt idx="4">
                  <c:v>شیمی دارویی</c:v>
                </c:pt>
              </c:strCache>
            </c:strRef>
          </c:cat>
          <c:val>
            <c:numRef>
              <c:f>Sheet7!$E$2:$E$7</c:f>
              <c:numCache>
                <c:formatCode>General</c:formatCode>
                <c:ptCount val="6"/>
                <c:pt idx="0">
                  <c:v>0</c:v>
                </c:pt>
                <c:pt idx="1">
                  <c:v>2</c:v>
                </c:pt>
                <c:pt idx="2">
                  <c:v>1</c:v>
                </c:pt>
                <c:pt idx="3">
                  <c:v>2</c:v>
                </c:pt>
                <c:pt idx="4">
                  <c:v>0</c:v>
                </c:pt>
              </c:numCache>
            </c:numRef>
          </c:val>
        </c:ser>
        <c:axId val="10234496"/>
        <c:axId val="10244480"/>
      </c:barChart>
      <c:catAx>
        <c:axId val="10234496"/>
        <c:scaling>
          <c:orientation val="minMax"/>
        </c:scaling>
        <c:axPos val="b"/>
        <c:tickLblPos val="nextTo"/>
        <c:txPr>
          <a:bodyPr/>
          <a:lstStyle/>
          <a:p>
            <a:pPr>
              <a:defRPr sz="1500" baseline="0">
                <a:latin typeface="+mj-lt"/>
                <a:cs typeface="B Lotus" pitchFamily="2" charset="-78"/>
              </a:defRPr>
            </a:pPr>
            <a:endParaRPr lang="en-US"/>
          </a:p>
        </c:txPr>
        <c:crossAx val="10244480"/>
        <c:crosses val="autoZero"/>
        <c:auto val="1"/>
        <c:lblAlgn val="ctr"/>
        <c:lblOffset val="100"/>
      </c:catAx>
      <c:valAx>
        <c:axId val="10244480"/>
        <c:scaling>
          <c:orientation val="minMax"/>
        </c:scaling>
        <c:axPos val="l"/>
        <c:numFmt formatCode="General" sourceLinked="1"/>
        <c:tickLblPos val="nextTo"/>
        <c:crossAx val="10234496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500" baseline="0">
              <a:latin typeface="+mj-lt"/>
              <a:cs typeface="B Lotus" pitchFamily="2" charset="-78"/>
            </a:defRPr>
          </a:pPr>
          <a:endParaRPr lang="en-US"/>
        </a:p>
      </c:txPr>
    </c:legend>
    <c:plotVisOnly val="1"/>
  </c:chart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barChart>
        <c:barDir val="col"/>
        <c:grouping val="clustered"/>
        <c:ser>
          <c:idx val="0"/>
          <c:order val="0"/>
          <c:tx>
            <c:strRef>
              <c:f>Sheet15!$A$2</c:f>
              <c:strCache>
                <c:ptCount val="1"/>
                <c:pt idx="0">
                  <c:v>سال90</c:v>
                </c:pt>
              </c:strCache>
            </c:strRef>
          </c:tx>
          <c:dLbls>
            <c:txPr>
              <a:bodyPr/>
              <a:lstStyle/>
              <a:p>
                <a:pPr>
                  <a:defRPr sz="1600" baseline="0">
                    <a:latin typeface="+mj-lt"/>
                  </a:defRPr>
                </a:pPr>
                <a:endParaRPr lang="en-US"/>
              </a:p>
            </c:txPr>
            <c:showVal val="1"/>
          </c:dLbls>
          <c:cat>
            <c:strRef>
              <c:f>Sheet15!$B$1:$C$1</c:f>
              <c:strCache>
                <c:ptCount val="2"/>
                <c:pt idx="0">
                  <c:v>همایش داخلی</c:v>
                </c:pt>
                <c:pt idx="1">
                  <c:v>همایش خارجی</c:v>
                </c:pt>
              </c:strCache>
            </c:strRef>
          </c:cat>
          <c:val>
            <c:numRef>
              <c:f>Sheet15!$B$2:$C$2</c:f>
              <c:numCache>
                <c:formatCode>General</c:formatCode>
                <c:ptCount val="2"/>
                <c:pt idx="0">
                  <c:v>38</c:v>
                </c:pt>
                <c:pt idx="1">
                  <c:v>11</c:v>
                </c:pt>
              </c:numCache>
            </c:numRef>
          </c:val>
        </c:ser>
        <c:ser>
          <c:idx val="1"/>
          <c:order val="1"/>
          <c:tx>
            <c:strRef>
              <c:f>Sheet15!$A$3</c:f>
              <c:strCache>
                <c:ptCount val="1"/>
                <c:pt idx="0">
                  <c:v>سال89</c:v>
                </c:pt>
              </c:strCache>
            </c:strRef>
          </c:tx>
          <c:spPr>
            <a:solidFill>
              <a:srgbClr val="FFFF00"/>
            </a:solidFill>
          </c:spPr>
          <c:dLbls>
            <c:txPr>
              <a:bodyPr/>
              <a:lstStyle/>
              <a:p>
                <a:pPr>
                  <a:defRPr sz="1600" baseline="0">
                    <a:latin typeface="+mj-lt"/>
                  </a:defRPr>
                </a:pPr>
                <a:endParaRPr lang="en-US"/>
              </a:p>
            </c:txPr>
            <c:showVal val="1"/>
          </c:dLbls>
          <c:cat>
            <c:strRef>
              <c:f>Sheet15!$B$1:$C$1</c:f>
              <c:strCache>
                <c:ptCount val="2"/>
                <c:pt idx="0">
                  <c:v>همایش داخلی</c:v>
                </c:pt>
                <c:pt idx="1">
                  <c:v>همایش خارجی</c:v>
                </c:pt>
              </c:strCache>
            </c:strRef>
          </c:cat>
          <c:val>
            <c:numRef>
              <c:f>Sheet15!$B$3:$C$3</c:f>
              <c:numCache>
                <c:formatCode>General</c:formatCode>
                <c:ptCount val="2"/>
                <c:pt idx="0">
                  <c:v>15</c:v>
                </c:pt>
                <c:pt idx="1">
                  <c:v>20</c:v>
                </c:pt>
              </c:numCache>
            </c:numRef>
          </c:val>
        </c:ser>
        <c:axId val="10274304"/>
        <c:axId val="10275840"/>
      </c:barChart>
      <c:catAx>
        <c:axId val="10274304"/>
        <c:scaling>
          <c:orientation val="minMax"/>
        </c:scaling>
        <c:axPos val="b"/>
        <c:tickLblPos val="nextTo"/>
        <c:txPr>
          <a:bodyPr/>
          <a:lstStyle/>
          <a:p>
            <a:pPr>
              <a:defRPr sz="1500" baseline="0">
                <a:latin typeface="+mj-lt"/>
                <a:cs typeface="B Lotus" pitchFamily="2" charset="-78"/>
              </a:defRPr>
            </a:pPr>
            <a:endParaRPr lang="en-US"/>
          </a:p>
        </c:txPr>
        <c:crossAx val="10275840"/>
        <c:crosses val="autoZero"/>
        <c:auto val="1"/>
        <c:lblAlgn val="ctr"/>
        <c:lblOffset val="100"/>
      </c:catAx>
      <c:valAx>
        <c:axId val="10275840"/>
        <c:scaling>
          <c:orientation val="minMax"/>
        </c:scaling>
        <c:axPos val="l"/>
        <c:numFmt formatCode="General" sourceLinked="1"/>
        <c:tickLblPos val="nextTo"/>
        <c:crossAx val="10274304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500" baseline="0">
              <a:latin typeface="+mj-lt"/>
              <a:cs typeface="B Lotus" pitchFamily="2" charset="-78"/>
            </a:defRPr>
          </a:pPr>
          <a:endParaRPr lang="en-US"/>
        </a:p>
      </c:txPr>
    </c:legend>
    <c:plotVisOnly val="1"/>
  </c:chart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col"/>
        <c:grouping val="clustered"/>
        <c:ser>
          <c:idx val="0"/>
          <c:order val="0"/>
          <c:tx>
            <c:v>همایش داخلی</c:v>
          </c:tx>
          <c:dLbls>
            <c:txPr>
              <a:bodyPr/>
              <a:lstStyle/>
              <a:p>
                <a:pPr>
                  <a:defRPr sz="1400" baseline="0">
                    <a:latin typeface="+mj-lt"/>
                  </a:defRPr>
                </a:pPr>
                <a:endParaRPr lang="en-US"/>
              </a:p>
            </c:txPr>
            <c:showVal val="1"/>
          </c:dLbls>
          <c:cat>
            <c:strRef>
              <c:f>Sheet9!$A$1:$A$5</c:f>
              <c:strCache>
                <c:ptCount val="5"/>
                <c:pt idx="0">
                  <c:v>فارماسیوتیکس</c:v>
                </c:pt>
                <c:pt idx="1">
                  <c:v>فارماکودینامی</c:v>
                </c:pt>
                <c:pt idx="2">
                  <c:v>فارماکوگنوزی</c:v>
                </c:pt>
                <c:pt idx="3">
                  <c:v>بیوتکنولوژی</c:v>
                </c:pt>
                <c:pt idx="4">
                  <c:v>شیمی دارویی</c:v>
                </c:pt>
              </c:strCache>
            </c:strRef>
          </c:cat>
          <c:val>
            <c:numRef>
              <c:f>Sheet9!$B$1:$B$5</c:f>
              <c:numCache>
                <c:formatCode>General</c:formatCode>
                <c:ptCount val="5"/>
                <c:pt idx="0">
                  <c:v>23</c:v>
                </c:pt>
                <c:pt idx="1">
                  <c:v>8</c:v>
                </c:pt>
                <c:pt idx="2">
                  <c:v>0</c:v>
                </c:pt>
                <c:pt idx="3">
                  <c:v>2</c:v>
                </c:pt>
                <c:pt idx="4">
                  <c:v>4</c:v>
                </c:pt>
              </c:numCache>
            </c:numRef>
          </c:val>
        </c:ser>
        <c:ser>
          <c:idx val="1"/>
          <c:order val="1"/>
          <c:tx>
            <c:v>سرانه</c:v>
          </c:tx>
          <c:spPr>
            <a:solidFill>
              <a:srgbClr val="FFFF00"/>
            </a:solidFill>
          </c:spPr>
          <c:dLbls>
            <c:txPr>
              <a:bodyPr/>
              <a:lstStyle/>
              <a:p>
                <a:pPr>
                  <a:defRPr sz="1400" baseline="0">
                    <a:latin typeface="+mj-lt"/>
                  </a:defRPr>
                </a:pPr>
                <a:endParaRPr lang="en-US"/>
              </a:p>
            </c:txPr>
            <c:showVal val="1"/>
          </c:dLbls>
          <c:cat>
            <c:strRef>
              <c:f>Sheet9!$A$1:$A$5</c:f>
              <c:strCache>
                <c:ptCount val="5"/>
                <c:pt idx="0">
                  <c:v>فارماسیوتیکس</c:v>
                </c:pt>
                <c:pt idx="1">
                  <c:v>فارماکودینامی</c:v>
                </c:pt>
                <c:pt idx="2">
                  <c:v>فارماکوگنوزی</c:v>
                </c:pt>
                <c:pt idx="3">
                  <c:v>بیوتکنولوژی</c:v>
                </c:pt>
                <c:pt idx="4">
                  <c:v>شیمی دارویی</c:v>
                </c:pt>
              </c:strCache>
            </c:strRef>
          </c:cat>
          <c:val>
            <c:numRef>
              <c:f>Sheet9!$C$1:$C$5</c:f>
              <c:numCache>
                <c:formatCode>General</c:formatCode>
                <c:ptCount val="5"/>
                <c:pt idx="0">
                  <c:v>2.2999999999999998</c:v>
                </c:pt>
                <c:pt idx="1">
                  <c:v>1.1399999999999986</c:v>
                </c:pt>
                <c:pt idx="2">
                  <c:v>0</c:v>
                </c:pt>
                <c:pt idx="3">
                  <c:v>0.5</c:v>
                </c:pt>
                <c:pt idx="4">
                  <c:v>0.5</c:v>
                </c:pt>
              </c:numCache>
            </c:numRef>
          </c:val>
        </c:ser>
        <c:axId val="112423296"/>
        <c:axId val="112424832"/>
      </c:barChart>
      <c:catAx>
        <c:axId val="112423296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aseline="0">
                <a:latin typeface="+mj-lt"/>
                <a:cs typeface="B Lotus" pitchFamily="2" charset="-78"/>
              </a:defRPr>
            </a:pPr>
            <a:endParaRPr lang="en-US"/>
          </a:p>
        </c:txPr>
        <c:crossAx val="112424832"/>
        <c:crosses val="autoZero"/>
        <c:auto val="1"/>
        <c:lblAlgn val="ctr"/>
        <c:lblOffset val="100"/>
      </c:catAx>
      <c:valAx>
        <c:axId val="112424832"/>
        <c:scaling>
          <c:orientation val="minMax"/>
        </c:scaling>
        <c:axPos val="l"/>
        <c:numFmt formatCode="General" sourceLinked="1"/>
        <c:tickLblPos val="nextTo"/>
        <c:crossAx val="112423296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400" baseline="0">
              <a:latin typeface="+mj-lt"/>
              <a:cs typeface="B Lotus" pitchFamily="2" charset="-78"/>
            </a:defRPr>
          </a:pPr>
          <a:endParaRPr lang="en-US"/>
        </a:p>
      </c:txPr>
    </c:legend>
    <c:plotVisOnly val="1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C8649-6555-482B-A4AC-8DA40C388F95}" type="datetimeFigureOut">
              <a:rPr lang="en-US" smtClean="0"/>
              <a:pPr/>
              <a:t>4/17/2012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9E18C-1501-4022-8510-14DB0530BB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C8649-6555-482B-A4AC-8DA40C388F95}" type="datetimeFigureOut">
              <a:rPr lang="en-US" smtClean="0"/>
              <a:pPr/>
              <a:t>4/17/2012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9E18C-1501-4022-8510-14DB0530BB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C8649-6555-482B-A4AC-8DA40C388F95}" type="datetimeFigureOut">
              <a:rPr lang="en-US" smtClean="0"/>
              <a:pPr/>
              <a:t>4/17/2012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9E18C-1501-4022-8510-14DB0530BB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C8649-6555-482B-A4AC-8DA40C388F95}" type="datetimeFigureOut">
              <a:rPr lang="en-US" smtClean="0"/>
              <a:pPr/>
              <a:t>4/17/2012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9E18C-1501-4022-8510-14DB0530BB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C8649-6555-482B-A4AC-8DA40C388F95}" type="datetimeFigureOut">
              <a:rPr lang="en-US" smtClean="0"/>
              <a:pPr/>
              <a:t>4/17/2012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9E18C-1501-4022-8510-14DB0530BB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C8649-6555-482B-A4AC-8DA40C388F95}" type="datetimeFigureOut">
              <a:rPr lang="en-US" smtClean="0"/>
              <a:pPr/>
              <a:t>4/17/2012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9E18C-1501-4022-8510-14DB0530BB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C8649-6555-482B-A4AC-8DA40C388F95}" type="datetimeFigureOut">
              <a:rPr lang="en-US" smtClean="0"/>
              <a:pPr/>
              <a:t>4/17/2012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9E18C-1501-4022-8510-14DB0530BB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C8649-6555-482B-A4AC-8DA40C388F95}" type="datetimeFigureOut">
              <a:rPr lang="en-US" smtClean="0"/>
              <a:pPr/>
              <a:t>4/17/2012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9E18C-1501-4022-8510-14DB0530BB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C8649-6555-482B-A4AC-8DA40C388F95}" type="datetimeFigureOut">
              <a:rPr lang="en-US" smtClean="0"/>
              <a:pPr/>
              <a:t>4/17/2012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9E18C-1501-4022-8510-14DB0530BB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C8649-6555-482B-A4AC-8DA40C388F95}" type="datetimeFigureOut">
              <a:rPr lang="en-US" smtClean="0"/>
              <a:pPr/>
              <a:t>4/17/2012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9E18C-1501-4022-8510-14DB0530BB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C8649-6555-482B-A4AC-8DA40C388F95}" type="datetimeFigureOut">
              <a:rPr lang="en-US" smtClean="0"/>
              <a:pPr/>
              <a:t>4/17/2012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349E18C-1501-4022-8510-14DB0530BB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37C8649-6555-482B-A4AC-8DA40C388F95}" type="datetimeFigureOut">
              <a:rPr lang="en-US" smtClean="0"/>
              <a:pPr/>
              <a:t>4/17/2012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349E18C-1501-4022-8510-14DB0530BBCA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bi.nlm.nih.gov/pubmed?term=%22Sankian%20M%22%5bAuthor%5d" TargetMode="External"/><Relationship Id="rId2" Type="http://schemas.openxmlformats.org/officeDocument/2006/relationships/hyperlink" Target="http://www.ncbi.nlm.nih.gov/pubmed?term=%22Jalali%20SA%22%5bAuthor%5d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ncbi.nlm.nih.gov/pubmed?term=%22Jaafari%20MR%22%5bAuthor%5d" TargetMode="External"/><Relationship Id="rId4" Type="http://schemas.openxmlformats.org/officeDocument/2006/relationships/hyperlink" Target="http://www.ncbi.nlm.nih.gov/pubmed?term=%22Tavakkol-Afshari%20J%22%5bAuthor%5d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286000"/>
            <a:ext cx="8077200" cy="1828800"/>
          </a:xfrm>
        </p:spPr>
        <p:txBody>
          <a:bodyPr/>
          <a:lstStyle/>
          <a:p>
            <a:pPr algn="ctr"/>
            <a:r>
              <a:rPr lang="fa-IR" dirty="0" smtClean="0">
                <a:solidFill>
                  <a:srgbClr val="7030A0"/>
                </a:solidFill>
                <a:cs typeface="B Titr" pitchFamily="2" charset="-78"/>
              </a:rPr>
              <a:t>فعالیتهای پژوهشی دانشکده داروسازی در سال 1390</a:t>
            </a:r>
            <a:endParaRPr lang="en-US" dirty="0">
              <a:solidFill>
                <a:srgbClr val="7030A0"/>
              </a:solidFill>
              <a:cs typeface="B Tit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524000"/>
            <a:ext cx="8763000" cy="1828800"/>
          </a:xfrm>
        </p:spPr>
        <p:txBody>
          <a:bodyPr>
            <a:noAutofit/>
          </a:bodyPr>
          <a:lstStyle/>
          <a:p>
            <a:r>
              <a:rPr lang="fa-IR" sz="3200" dirty="0" smtClean="0">
                <a:solidFill>
                  <a:srgbClr val="002060"/>
                </a:solidFill>
                <a:latin typeface="Century Gothic" pitchFamily="34" charset="0"/>
                <a:cs typeface="B Nazanin" pitchFamily="2" charset="-78"/>
              </a:rPr>
              <a:t>اعضای هیات علمی دانشکده داروسازی در سال 1389 موفق به چاپ </a:t>
            </a:r>
            <a:r>
              <a:rPr lang="fa-IR" sz="3200" dirty="0" smtClean="0">
                <a:solidFill>
                  <a:srgbClr val="7030A0"/>
                </a:solidFill>
                <a:latin typeface="Century Gothic" pitchFamily="34" charset="0"/>
                <a:cs typeface="B Nazanin" pitchFamily="2" charset="-78"/>
              </a:rPr>
              <a:t>98 مقاله </a:t>
            </a:r>
            <a:r>
              <a:rPr lang="fa-IR" sz="3200" dirty="0" smtClean="0">
                <a:solidFill>
                  <a:srgbClr val="002060"/>
                </a:solidFill>
                <a:latin typeface="Century Gothic" pitchFamily="34" charset="0"/>
                <a:cs typeface="B Nazanin" pitchFamily="2" charset="-78"/>
              </a:rPr>
              <a:t>و در سال 1390 موفق به چاپ </a:t>
            </a:r>
            <a:r>
              <a:rPr lang="fa-IR" sz="3200" dirty="0" smtClean="0">
                <a:solidFill>
                  <a:srgbClr val="7030A0"/>
                </a:solidFill>
                <a:latin typeface="Century Gothic" pitchFamily="34" charset="0"/>
                <a:cs typeface="B Nazanin" pitchFamily="2" charset="-78"/>
              </a:rPr>
              <a:t>118 مقاله </a:t>
            </a:r>
            <a:r>
              <a:rPr lang="fa-IR" sz="3200" dirty="0" smtClean="0">
                <a:solidFill>
                  <a:srgbClr val="002060"/>
                </a:solidFill>
                <a:latin typeface="Century Gothic" pitchFamily="34" charset="0"/>
                <a:cs typeface="B Nazanin" pitchFamily="2" charset="-78"/>
              </a:rPr>
              <a:t>در مجلات معتبر شده اند.</a:t>
            </a:r>
            <a:r>
              <a:rPr lang="en-US" sz="3200" dirty="0" smtClean="0">
                <a:solidFill>
                  <a:srgbClr val="7030A0"/>
                </a:solidFill>
                <a:latin typeface="Century Gothic" pitchFamily="34" charset="0"/>
                <a:cs typeface="B Nazanin" pitchFamily="2" charset="-78"/>
              </a:rPr>
              <a:t/>
            </a:r>
            <a:br>
              <a:rPr lang="en-US" sz="3200" dirty="0" smtClean="0">
                <a:solidFill>
                  <a:srgbClr val="7030A0"/>
                </a:solidFill>
                <a:latin typeface="Century Gothic" pitchFamily="34" charset="0"/>
                <a:cs typeface="B Nazanin" pitchFamily="2" charset="-78"/>
              </a:rPr>
            </a:br>
            <a:endParaRPr lang="en-US" sz="3200" dirty="0">
              <a:solidFill>
                <a:srgbClr val="7030A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8305800" cy="1752600"/>
          </a:xfrm>
        </p:spPr>
        <p:txBody>
          <a:bodyPr/>
          <a:lstStyle/>
          <a:p>
            <a:pPr algn="just" rtl="1"/>
            <a:r>
              <a:rPr lang="fa-IR" sz="3200" b="1" dirty="0" smtClean="0"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Century Gothic" pitchFamily="34" charset="0"/>
                <a:ea typeface="+mj-ea"/>
                <a:cs typeface="B Nazanin" pitchFamily="2" charset="-78"/>
              </a:rPr>
              <a:t>سرانه تعداد مقالات چاپ شده در مجلات معتبر درسال1389، </a:t>
            </a:r>
            <a:r>
              <a:rPr lang="fa-IR" sz="3200" b="1" dirty="0" smtClean="0">
                <a:solidFill>
                  <a:srgbClr val="7030A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Century Gothic" pitchFamily="34" charset="0"/>
                <a:ea typeface="+mj-ea"/>
                <a:cs typeface="B Nazanin" pitchFamily="2" charset="-78"/>
              </a:rPr>
              <a:t>3/16</a:t>
            </a:r>
            <a:r>
              <a:rPr lang="fa-IR" sz="3200" b="1" dirty="0" smtClean="0"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Century Gothic" pitchFamily="34" charset="0"/>
                <a:ea typeface="+mj-ea"/>
                <a:cs typeface="B Nazanin" pitchFamily="2" charset="-78"/>
              </a:rPr>
              <a:t> و در سال 1390 به عضو هیات علمی، </a:t>
            </a:r>
            <a:r>
              <a:rPr lang="fa-IR" sz="3200" b="1" dirty="0" smtClean="0">
                <a:solidFill>
                  <a:srgbClr val="7030A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Century Gothic" pitchFamily="34" charset="0"/>
                <a:ea typeface="+mj-ea"/>
                <a:cs typeface="B Nazanin" pitchFamily="2" charset="-78"/>
              </a:rPr>
              <a:t>3/68</a:t>
            </a:r>
            <a:r>
              <a:rPr lang="fa-IR" sz="3200" b="1" dirty="0" smtClean="0"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Century Gothic" pitchFamily="34" charset="0"/>
                <a:ea typeface="+mj-ea"/>
                <a:cs typeface="B Nazanin" pitchFamily="2" charset="-78"/>
              </a:rPr>
              <a:t> می باشد</a:t>
            </a:r>
            <a:endParaRPr lang="en-US" sz="3200" b="1" dirty="0" smtClean="0">
              <a:solidFill>
                <a:srgbClr val="00206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Century Gothic" pitchFamily="34" charset="0"/>
              <a:ea typeface="+mj-ea"/>
              <a:cs typeface="B Nazani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-152400"/>
            <a:ext cx="7851648" cy="1828800"/>
          </a:xfrm>
        </p:spPr>
        <p:txBody>
          <a:bodyPr>
            <a:normAutofit/>
          </a:bodyPr>
          <a:lstStyle/>
          <a:p>
            <a:pPr algn="ctr"/>
            <a:r>
              <a:rPr lang="fa-IR" sz="4000" dirty="0" smtClean="0">
                <a:solidFill>
                  <a:srgbClr val="FFFF00"/>
                </a:solidFill>
                <a:cs typeface="B Nazanin" pitchFamily="2" charset="-78"/>
              </a:rPr>
              <a:t>مقایسه تعداد و سرانه مقالات در سال90و89</a:t>
            </a:r>
            <a:endParaRPr lang="en-US" sz="4000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990600" y="1828800"/>
          <a:ext cx="73152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-304800"/>
            <a:ext cx="8382000" cy="1828800"/>
          </a:xfrm>
        </p:spPr>
        <p:txBody>
          <a:bodyPr>
            <a:normAutofit/>
          </a:bodyPr>
          <a:lstStyle/>
          <a:p>
            <a:pPr algn="ctr"/>
            <a:r>
              <a:rPr lang="fa-IR" sz="4000" dirty="0" smtClean="0">
                <a:solidFill>
                  <a:srgbClr val="FFFF00"/>
                </a:solidFill>
                <a:cs typeface="B Nazanin" pitchFamily="2" charset="-78"/>
              </a:rPr>
              <a:t>مقایسه مقالات به تفکیک سطح در سال90و89</a:t>
            </a:r>
            <a:endParaRPr lang="en-US" sz="4000" dirty="0"/>
          </a:p>
        </p:txBody>
      </p:sp>
      <p:graphicFrame>
        <p:nvGraphicFramePr>
          <p:cNvPr id="5" name="Chart 4"/>
          <p:cNvGraphicFramePr/>
          <p:nvPr/>
        </p:nvGraphicFramePr>
        <p:xfrm>
          <a:off x="609600" y="1752600"/>
          <a:ext cx="77724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28600"/>
            <a:ext cx="7851648" cy="1828800"/>
          </a:xfrm>
        </p:spPr>
        <p:txBody>
          <a:bodyPr>
            <a:normAutofit/>
          </a:bodyPr>
          <a:lstStyle/>
          <a:p>
            <a:pPr algn="ctr"/>
            <a:r>
              <a:rPr lang="fa-IR" sz="4000" dirty="0" smtClean="0">
                <a:solidFill>
                  <a:srgbClr val="FFFF00"/>
                </a:solidFill>
                <a:cs typeface="B Nazanin" pitchFamily="2" charset="-78"/>
              </a:rPr>
              <a:t>تعداد مقالات اعضای هیات علمی به تفکیک گروه های آموزشی در سال 1390</a:t>
            </a:r>
            <a:endParaRPr lang="en-US" sz="4000" dirty="0"/>
          </a:p>
        </p:txBody>
      </p:sp>
      <p:graphicFrame>
        <p:nvGraphicFramePr>
          <p:cNvPr id="5" name="Chart 4"/>
          <p:cNvGraphicFramePr/>
          <p:nvPr/>
        </p:nvGraphicFramePr>
        <p:xfrm>
          <a:off x="762000" y="2133600"/>
          <a:ext cx="769620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28600"/>
            <a:ext cx="8382000" cy="1828800"/>
          </a:xfrm>
        </p:spPr>
        <p:txBody>
          <a:bodyPr>
            <a:normAutofit/>
          </a:bodyPr>
          <a:lstStyle/>
          <a:p>
            <a:pPr algn="ctr"/>
            <a:r>
              <a:rPr lang="fa-IR" sz="4000" dirty="0" smtClean="0">
                <a:solidFill>
                  <a:srgbClr val="FFFF00"/>
                </a:solidFill>
                <a:cs typeface="B Nazanin" pitchFamily="2" charset="-78"/>
              </a:rPr>
              <a:t>تعداد مقالات اعضای هیات علمی به تفکیک گروه های آموزشی در سال 1389</a:t>
            </a:r>
            <a:endParaRPr lang="en-US" sz="4000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685800" y="2133600"/>
          <a:ext cx="7391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0"/>
            <a:ext cx="7851648" cy="1828800"/>
          </a:xfrm>
        </p:spPr>
        <p:txBody>
          <a:bodyPr>
            <a:normAutofit/>
          </a:bodyPr>
          <a:lstStyle/>
          <a:p>
            <a:pPr algn="ctr"/>
            <a:r>
              <a:rPr lang="fa-IR" sz="4000" dirty="0" smtClean="0">
                <a:solidFill>
                  <a:srgbClr val="FFFF00"/>
                </a:solidFill>
                <a:cs typeface="B Nazanin" pitchFamily="2" charset="-78"/>
              </a:rPr>
              <a:t>مقایسه تعداد مقالات گروه های آموزشی به تفکیک نمایه در سال 1390</a:t>
            </a:r>
            <a:endParaRPr lang="en-US" sz="4000" dirty="0"/>
          </a:p>
        </p:txBody>
      </p:sp>
      <p:graphicFrame>
        <p:nvGraphicFramePr>
          <p:cNvPr id="5" name="Chart 4"/>
          <p:cNvGraphicFramePr/>
          <p:nvPr/>
        </p:nvGraphicFramePr>
        <p:xfrm>
          <a:off x="609600" y="1752600"/>
          <a:ext cx="77724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0"/>
            <a:ext cx="7851648" cy="1828800"/>
          </a:xfrm>
        </p:spPr>
        <p:txBody>
          <a:bodyPr>
            <a:normAutofit/>
          </a:bodyPr>
          <a:lstStyle/>
          <a:p>
            <a:pPr algn="ctr"/>
            <a:r>
              <a:rPr lang="fa-IR" sz="4000" dirty="0" smtClean="0">
                <a:solidFill>
                  <a:srgbClr val="FFFF00"/>
                </a:solidFill>
                <a:cs typeface="B Nazanin" pitchFamily="2" charset="-78"/>
              </a:rPr>
              <a:t>مقایسه تعداد مقالات ارائه شده در همایش های داخلی و خارجی در سال90و89</a:t>
            </a:r>
            <a:endParaRPr lang="en-US" sz="4000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914400" y="2057400"/>
          <a:ext cx="73914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228600"/>
            <a:ext cx="8382000" cy="1828800"/>
          </a:xfrm>
        </p:spPr>
        <p:txBody>
          <a:bodyPr>
            <a:normAutofit/>
          </a:bodyPr>
          <a:lstStyle/>
          <a:p>
            <a:pPr algn="ctr" rtl="1"/>
            <a:r>
              <a:rPr lang="fa-IR" sz="4000" dirty="0" smtClean="0">
                <a:solidFill>
                  <a:srgbClr val="FFFF00"/>
                </a:solidFill>
                <a:cs typeface="B Nazanin" pitchFamily="2" charset="-78"/>
              </a:rPr>
              <a:t> مقایسه تعداد مقالات ارائه شده در همایش های داخلی به تفکیک گروه ها در سال90</a:t>
            </a:r>
            <a:endParaRPr lang="en-US" sz="4000" dirty="0"/>
          </a:p>
        </p:txBody>
      </p:sp>
      <p:graphicFrame>
        <p:nvGraphicFramePr>
          <p:cNvPr id="5" name="Chart 4"/>
          <p:cNvGraphicFramePr/>
          <p:nvPr/>
        </p:nvGraphicFramePr>
        <p:xfrm>
          <a:off x="685800" y="2133600"/>
          <a:ext cx="7924800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0"/>
            <a:ext cx="7851648" cy="1828800"/>
          </a:xfrm>
        </p:spPr>
        <p:txBody>
          <a:bodyPr>
            <a:normAutofit/>
          </a:bodyPr>
          <a:lstStyle/>
          <a:p>
            <a:pPr algn="ctr"/>
            <a:r>
              <a:rPr lang="fa-IR" sz="4000" dirty="0" smtClean="0">
                <a:solidFill>
                  <a:srgbClr val="FFFF00"/>
                </a:solidFill>
                <a:cs typeface="B Nazanin" pitchFamily="2" charset="-78"/>
              </a:rPr>
              <a:t>مقایسه تعداد مقالات ارائه شده در همایش های خارجی به تفکیک گروه ها در سال90</a:t>
            </a:r>
            <a:endParaRPr lang="en-US" sz="4000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685800" y="2057400"/>
          <a:ext cx="792480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0"/>
            <a:ext cx="7851648" cy="1828800"/>
          </a:xfrm>
        </p:spPr>
        <p:txBody>
          <a:bodyPr>
            <a:normAutofit/>
          </a:bodyPr>
          <a:lstStyle/>
          <a:p>
            <a:pPr algn="ctr"/>
            <a:r>
              <a:rPr lang="fa-IR" sz="4000" dirty="0" smtClean="0">
                <a:solidFill>
                  <a:srgbClr val="FFFF00"/>
                </a:solidFill>
                <a:cs typeface="B Nazanin" pitchFamily="2" charset="-78"/>
              </a:rPr>
              <a:t>تعداد مراکز تحقیقاتی مصوب وزارت و دانشگاه تحت پوشش دانشکده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rtl="1"/>
            <a:r>
              <a:rPr lang="fa-IR" sz="2400" b="1" dirty="0" smtClean="0"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Century Gothic" pitchFamily="34" charset="0"/>
                <a:cs typeface="B Nazanin" pitchFamily="2" charset="-78"/>
              </a:rPr>
              <a:t>مرکز تحقیقات بیوتکنولوژی: رئیس مرکز: آقای دکتر هادیزاده</a:t>
            </a:r>
          </a:p>
          <a:p>
            <a:pPr rtl="1"/>
            <a:r>
              <a:rPr lang="fa-IR" sz="2400" b="1" dirty="0" smtClean="0"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Century Gothic" pitchFamily="34" charset="0"/>
                <a:cs typeface="B Nazanin" pitchFamily="2" charset="-78"/>
              </a:rPr>
              <a:t>مرکز تحقیقات علوم دارویی: رئیس مرکز: آقای دکتر رمضانی</a:t>
            </a:r>
          </a:p>
          <a:p>
            <a:r>
              <a:rPr lang="fa-IR" sz="2400" b="1" dirty="0" smtClean="0"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Century Gothic" pitchFamily="34" charset="0"/>
                <a:cs typeface="B Nazanin" pitchFamily="2" charset="-78"/>
              </a:rPr>
              <a:t>مرکز تحقیقات نانوتکنولوژی: رئیس مرکز: آقای دکتر جعفری</a:t>
            </a:r>
            <a:endParaRPr lang="en-US" sz="2400" b="1" dirty="0" smtClean="0">
              <a:solidFill>
                <a:srgbClr val="00206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Century Gothic" pitchFamily="34" charset="0"/>
              <a:cs typeface="B Nazanin" pitchFamily="2" charset="-78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600200"/>
            <a:ext cx="8305800" cy="3048000"/>
          </a:xfrm>
        </p:spPr>
        <p:txBody>
          <a:bodyPr>
            <a:normAutofit/>
          </a:bodyPr>
          <a:lstStyle/>
          <a:p>
            <a:pPr algn="ctr"/>
            <a:r>
              <a:rPr lang="fa-IR" sz="4400" dirty="0" smtClean="0">
                <a:solidFill>
                  <a:srgbClr val="FFFF00"/>
                </a:solidFill>
                <a:cs typeface="B Nazanin" pitchFamily="2" charset="-78"/>
              </a:rPr>
              <a:t>تعداد جلسات شورای پژوهشی در سال 90:</a:t>
            </a:r>
            <a:br>
              <a:rPr lang="fa-IR" sz="4400" dirty="0" smtClean="0">
                <a:solidFill>
                  <a:srgbClr val="FFFF00"/>
                </a:solidFill>
                <a:cs typeface="B Nazanin" pitchFamily="2" charset="-78"/>
              </a:rPr>
            </a:br>
            <a:r>
              <a:rPr lang="fa-IR" sz="4400" dirty="0" smtClean="0">
                <a:solidFill>
                  <a:srgbClr val="FFFF00"/>
                </a:solidFill>
                <a:cs typeface="B Nazanin" pitchFamily="2" charset="-78"/>
              </a:rPr>
              <a:t/>
            </a:r>
            <a:br>
              <a:rPr lang="fa-IR" sz="4400" dirty="0" smtClean="0">
                <a:solidFill>
                  <a:srgbClr val="FFFF00"/>
                </a:solidFill>
                <a:cs typeface="B Nazanin" pitchFamily="2" charset="-78"/>
              </a:rPr>
            </a:br>
            <a:r>
              <a:rPr lang="fa-IR" sz="4400" dirty="0" smtClean="0">
                <a:solidFill>
                  <a:srgbClr val="FFFF00"/>
                </a:solidFill>
                <a:cs typeface="B Nazanin" pitchFamily="2" charset="-78"/>
              </a:rPr>
              <a:t/>
            </a:r>
            <a:br>
              <a:rPr lang="fa-IR" sz="4400" dirty="0" smtClean="0">
                <a:solidFill>
                  <a:srgbClr val="FFFF00"/>
                </a:solidFill>
                <a:cs typeface="B Nazanin" pitchFamily="2" charset="-78"/>
              </a:rPr>
            </a:br>
            <a:r>
              <a:rPr lang="fa-IR" sz="4000" dirty="0" smtClean="0">
                <a:solidFill>
                  <a:srgbClr val="FFFF00"/>
                </a:solidFill>
                <a:cs typeface="B Nazanin" pitchFamily="2" charset="-78"/>
              </a:rPr>
              <a:t> </a:t>
            </a:r>
            <a:r>
              <a:rPr lang="fa-IR" sz="4000" dirty="0" smtClean="0">
                <a:solidFill>
                  <a:srgbClr val="002060"/>
                </a:solidFill>
                <a:latin typeface="Century Gothic" pitchFamily="34" charset="0"/>
                <a:ea typeface="+mn-ea"/>
                <a:cs typeface="B Nazanin" pitchFamily="2" charset="-78"/>
              </a:rPr>
              <a:t>24 جلسه</a:t>
            </a:r>
            <a:endParaRPr lang="en-US" sz="4000" dirty="0">
              <a:solidFill>
                <a:srgbClr val="002060"/>
              </a:solidFill>
              <a:latin typeface="Century Gothic" pitchFamily="34" charset="0"/>
              <a:ea typeface="+mn-ea"/>
              <a:cs typeface="B Nazani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33400" y="228600"/>
            <a:ext cx="7851648" cy="1828800"/>
          </a:xfrm>
        </p:spPr>
        <p:txBody>
          <a:bodyPr>
            <a:normAutofit/>
          </a:bodyPr>
          <a:lstStyle/>
          <a:p>
            <a:pPr algn="ctr" rtl="1"/>
            <a:r>
              <a:rPr lang="fa-IR" sz="4000" dirty="0" smtClean="0">
                <a:solidFill>
                  <a:srgbClr val="FFFF00"/>
                </a:solidFill>
                <a:cs typeface="B Nazanin" pitchFamily="2" charset="-78"/>
              </a:rPr>
              <a:t>مقایسه شاخص </a:t>
            </a:r>
            <a:r>
              <a:rPr lang="en-US" sz="4000" dirty="0" smtClean="0">
                <a:solidFill>
                  <a:srgbClr val="FFFF00"/>
                </a:solidFill>
                <a:cs typeface="B Nazanin" pitchFamily="2" charset="-78"/>
              </a:rPr>
              <a:t>h-index</a:t>
            </a:r>
            <a:r>
              <a:rPr lang="fa-IR" sz="4000" dirty="0" smtClean="0">
                <a:solidFill>
                  <a:srgbClr val="FFFF00"/>
                </a:solidFill>
                <a:cs typeface="B Nazanin" pitchFamily="2" charset="-78"/>
              </a:rPr>
              <a:t> دانشکده در سال90و89</a:t>
            </a:r>
            <a:endParaRPr lang="en-US" sz="4000" dirty="0"/>
          </a:p>
        </p:txBody>
      </p:sp>
      <p:graphicFrame>
        <p:nvGraphicFramePr>
          <p:cNvPr id="6" name="Chart 5"/>
          <p:cNvGraphicFramePr/>
          <p:nvPr/>
        </p:nvGraphicFramePr>
        <p:xfrm>
          <a:off x="990600" y="1752600"/>
          <a:ext cx="70104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-457200"/>
            <a:ext cx="7851648" cy="1828800"/>
          </a:xfrm>
        </p:spPr>
        <p:txBody>
          <a:bodyPr>
            <a:normAutofit/>
          </a:bodyPr>
          <a:lstStyle/>
          <a:p>
            <a:pPr algn="ctr" rtl="1"/>
            <a:r>
              <a:rPr lang="fa-IR" sz="3600" dirty="0" smtClean="0">
                <a:solidFill>
                  <a:srgbClr val="FFFF00"/>
                </a:solidFill>
                <a:cs typeface="B Nazanin" pitchFamily="2" charset="-78"/>
              </a:rPr>
              <a:t>اعضای هیات علمی دانشکده با </a:t>
            </a:r>
            <a:r>
              <a:rPr lang="en-US" sz="3600" dirty="0" smtClean="0">
                <a:solidFill>
                  <a:srgbClr val="FFFF00"/>
                </a:solidFill>
                <a:cs typeface="B Nazanin" pitchFamily="2" charset="-78"/>
              </a:rPr>
              <a:t>h-index</a:t>
            </a:r>
            <a:r>
              <a:rPr lang="fa-IR" sz="3600" dirty="0" smtClean="0">
                <a:solidFill>
                  <a:srgbClr val="FFFF00"/>
                </a:solidFill>
                <a:cs typeface="B Nazanin" pitchFamily="2" charset="-78"/>
              </a:rPr>
              <a:t> بالاتر از 5</a:t>
            </a:r>
            <a:endParaRPr lang="en-US" sz="36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362200" y="1371600"/>
          <a:ext cx="4114800" cy="48640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</a:tblGrid>
              <a:tr h="39398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FFFF00"/>
                          </a:solidFill>
                          <a:cs typeface="B Lotus" pitchFamily="2" charset="-78"/>
                        </a:rPr>
                        <a:t>H-index</a:t>
                      </a:r>
                      <a:endParaRPr lang="en-US" sz="1400" dirty="0">
                        <a:solidFill>
                          <a:srgbClr val="FFFF00"/>
                        </a:solidFill>
                        <a:cs typeface="B Lotus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400" dirty="0" smtClean="0">
                          <a:solidFill>
                            <a:srgbClr val="FFFF00"/>
                          </a:solidFill>
                          <a:cs typeface="B Lotus" pitchFamily="2" charset="-78"/>
                        </a:rPr>
                        <a:t>عضو هیات علمی</a:t>
                      </a:r>
                      <a:endParaRPr lang="en-US" sz="1400" dirty="0">
                        <a:solidFill>
                          <a:srgbClr val="FFFF00"/>
                        </a:solidFill>
                        <a:cs typeface="B Lotus" pitchFamily="2" charset="-78"/>
                      </a:endParaRPr>
                    </a:p>
                  </a:txBody>
                  <a:tcPr/>
                </a:tc>
              </a:tr>
              <a:tr h="282066">
                <a:tc>
                  <a:txBody>
                    <a:bodyPr/>
                    <a:lstStyle/>
                    <a:p>
                      <a:pPr algn="ctr"/>
                      <a:r>
                        <a:rPr lang="fa-IR" sz="1400" dirty="0" smtClean="0">
                          <a:cs typeface="B Lotus" pitchFamily="2" charset="-78"/>
                        </a:rPr>
                        <a:t>20</a:t>
                      </a:r>
                      <a:endParaRPr lang="en-US" sz="1400" dirty="0">
                        <a:cs typeface="B Lotus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400" dirty="0" smtClean="0">
                          <a:cs typeface="B Lotus" pitchFamily="2" charset="-78"/>
                        </a:rPr>
                        <a:t>دکتر</a:t>
                      </a:r>
                      <a:r>
                        <a:rPr lang="fa-IR" sz="1400" baseline="0" dirty="0" smtClean="0">
                          <a:cs typeface="B Lotus" pitchFamily="2" charset="-78"/>
                        </a:rPr>
                        <a:t> حسین زاده</a:t>
                      </a:r>
                      <a:endParaRPr lang="en-US" sz="1400" dirty="0">
                        <a:cs typeface="B Lotus" pitchFamily="2" charset="-78"/>
                      </a:endParaRPr>
                    </a:p>
                  </a:txBody>
                  <a:tcPr/>
                </a:tc>
              </a:tr>
              <a:tr h="293201"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 smtClean="0">
                          <a:cs typeface="B Lotus" pitchFamily="2" charset="-78"/>
                        </a:rPr>
                        <a:t>14</a:t>
                      </a:r>
                      <a:endParaRPr lang="en-US" sz="1400" dirty="0">
                        <a:cs typeface="B Lotus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400" dirty="0" smtClean="0">
                          <a:cs typeface="B Lotus" pitchFamily="2" charset="-78"/>
                        </a:rPr>
                        <a:t>دکتر رمضانی</a:t>
                      </a:r>
                      <a:endParaRPr lang="en-US" sz="1400" dirty="0">
                        <a:cs typeface="B Lotus" pitchFamily="2" charset="-78"/>
                      </a:endParaRPr>
                    </a:p>
                  </a:txBody>
                  <a:tcPr/>
                </a:tc>
              </a:tr>
              <a:tr h="366501">
                <a:tc>
                  <a:txBody>
                    <a:bodyPr/>
                    <a:lstStyle/>
                    <a:p>
                      <a:pPr algn="ctr"/>
                      <a:r>
                        <a:rPr lang="fa-IR" sz="1400" dirty="0" smtClean="0">
                          <a:cs typeface="B Lotus" pitchFamily="2" charset="-78"/>
                        </a:rPr>
                        <a:t>11</a:t>
                      </a:r>
                      <a:endParaRPr lang="en-US" sz="1400" dirty="0">
                        <a:cs typeface="B Lotus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400" dirty="0" smtClean="0">
                          <a:cs typeface="B Lotus" pitchFamily="2" charset="-78"/>
                        </a:rPr>
                        <a:t>دکتر</a:t>
                      </a:r>
                      <a:r>
                        <a:rPr lang="fa-IR" sz="1400" baseline="0" dirty="0" smtClean="0">
                          <a:cs typeface="B Lotus" pitchFamily="2" charset="-78"/>
                        </a:rPr>
                        <a:t> جعفری</a:t>
                      </a:r>
                      <a:endParaRPr lang="en-US" sz="1400" dirty="0">
                        <a:cs typeface="B Lotus" pitchFamily="2" charset="-78"/>
                      </a:endParaRPr>
                    </a:p>
                  </a:txBody>
                  <a:tcPr/>
                </a:tc>
              </a:tr>
              <a:tr h="282066">
                <a:tc>
                  <a:txBody>
                    <a:bodyPr/>
                    <a:lstStyle/>
                    <a:p>
                      <a:pPr algn="ctr"/>
                      <a:r>
                        <a:rPr lang="fa-IR" sz="1400" dirty="0" smtClean="0">
                          <a:cs typeface="B Lotus" pitchFamily="2" charset="-78"/>
                        </a:rPr>
                        <a:t>11</a:t>
                      </a:r>
                      <a:endParaRPr lang="en-US" sz="1400" dirty="0">
                        <a:cs typeface="B Lotus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400" dirty="0" smtClean="0">
                          <a:cs typeface="B Lotus" pitchFamily="2" charset="-78"/>
                        </a:rPr>
                        <a:t>دکتر</a:t>
                      </a:r>
                      <a:r>
                        <a:rPr lang="fa-IR" sz="1400" baseline="0" dirty="0" smtClean="0">
                          <a:cs typeface="B Lotus" pitchFamily="2" charset="-78"/>
                        </a:rPr>
                        <a:t> ایرانشاهی</a:t>
                      </a:r>
                      <a:endParaRPr lang="en-US" sz="1400" dirty="0">
                        <a:cs typeface="B Lotus" pitchFamily="2" charset="-78"/>
                      </a:endParaRPr>
                    </a:p>
                  </a:txBody>
                  <a:tcPr/>
                </a:tc>
              </a:tr>
              <a:tr h="282066">
                <a:tc>
                  <a:txBody>
                    <a:bodyPr/>
                    <a:lstStyle/>
                    <a:p>
                      <a:pPr algn="ctr"/>
                      <a:r>
                        <a:rPr lang="fa-IR" sz="1400" dirty="0" smtClean="0">
                          <a:cs typeface="B Lotus" pitchFamily="2" charset="-78"/>
                        </a:rPr>
                        <a:t>9</a:t>
                      </a:r>
                      <a:endParaRPr lang="en-US" sz="1400" dirty="0">
                        <a:cs typeface="B Lotus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400" dirty="0" smtClean="0">
                          <a:cs typeface="B Lotus" pitchFamily="2" charset="-78"/>
                        </a:rPr>
                        <a:t>دکتر بهروان</a:t>
                      </a:r>
                      <a:endParaRPr lang="en-US" sz="1400" dirty="0">
                        <a:cs typeface="B Lotus" pitchFamily="2" charset="-78"/>
                      </a:endParaRPr>
                    </a:p>
                  </a:txBody>
                  <a:tcPr/>
                </a:tc>
              </a:tr>
              <a:tr h="282066">
                <a:tc>
                  <a:txBody>
                    <a:bodyPr/>
                    <a:lstStyle/>
                    <a:p>
                      <a:pPr algn="ctr"/>
                      <a:r>
                        <a:rPr lang="fa-IR" sz="1400" dirty="0" smtClean="0">
                          <a:cs typeface="B Lotus" pitchFamily="2" charset="-78"/>
                        </a:rPr>
                        <a:t>8</a:t>
                      </a:r>
                      <a:endParaRPr lang="en-US" sz="1400" dirty="0">
                        <a:cs typeface="B Lotus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400" dirty="0" smtClean="0">
                          <a:cs typeface="B Lotus" pitchFamily="2" charset="-78"/>
                        </a:rPr>
                        <a:t>دکتر هادیزاده</a:t>
                      </a:r>
                      <a:endParaRPr lang="en-US" sz="1400" dirty="0">
                        <a:cs typeface="B Lotus" pitchFamily="2" charset="-78"/>
                      </a:endParaRPr>
                    </a:p>
                  </a:txBody>
                  <a:tcPr/>
                </a:tc>
              </a:tr>
              <a:tr h="293201">
                <a:tc>
                  <a:txBody>
                    <a:bodyPr/>
                    <a:lstStyle/>
                    <a:p>
                      <a:pPr algn="ctr"/>
                      <a:r>
                        <a:rPr lang="fa-IR" sz="1400" dirty="0" smtClean="0">
                          <a:cs typeface="B Lotus" pitchFamily="2" charset="-78"/>
                        </a:rPr>
                        <a:t>8</a:t>
                      </a:r>
                      <a:endParaRPr lang="en-US" sz="1400" dirty="0">
                        <a:cs typeface="B Lotus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400" dirty="0" smtClean="0">
                          <a:cs typeface="B Lotus" pitchFamily="2" charset="-78"/>
                        </a:rPr>
                        <a:t>دکترکریمی</a:t>
                      </a:r>
                      <a:endParaRPr lang="en-US" sz="1400" dirty="0">
                        <a:cs typeface="B Lotus" pitchFamily="2" charset="-78"/>
                      </a:endParaRPr>
                    </a:p>
                  </a:txBody>
                  <a:tcPr/>
                </a:tc>
              </a:tr>
              <a:tr h="282066">
                <a:tc>
                  <a:txBody>
                    <a:bodyPr/>
                    <a:lstStyle/>
                    <a:p>
                      <a:pPr algn="ctr"/>
                      <a:r>
                        <a:rPr lang="fa-IR" sz="1400" dirty="0" smtClean="0">
                          <a:cs typeface="B Lotus" pitchFamily="2" charset="-78"/>
                        </a:rPr>
                        <a:t>7</a:t>
                      </a:r>
                      <a:endParaRPr lang="en-US" sz="1400" dirty="0">
                        <a:cs typeface="B Lotus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400" dirty="0" smtClean="0">
                          <a:cs typeface="B Lotus" pitchFamily="2" charset="-78"/>
                        </a:rPr>
                        <a:t>دکتر سجادی</a:t>
                      </a:r>
                      <a:endParaRPr lang="en-US" sz="1400" dirty="0">
                        <a:cs typeface="B Lotus" pitchFamily="2" charset="-78"/>
                      </a:endParaRPr>
                    </a:p>
                  </a:txBody>
                  <a:tcPr/>
                </a:tc>
              </a:tr>
              <a:tr h="393988">
                <a:tc>
                  <a:txBody>
                    <a:bodyPr/>
                    <a:lstStyle/>
                    <a:p>
                      <a:pPr algn="ctr"/>
                      <a:r>
                        <a:rPr lang="fa-IR" sz="1400" dirty="0" smtClean="0">
                          <a:cs typeface="B Lotus" pitchFamily="2" charset="-78"/>
                        </a:rPr>
                        <a:t>6</a:t>
                      </a:r>
                      <a:endParaRPr lang="en-US" sz="1400" dirty="0">
                        <a:cs typeface="B Lotus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400" dirty="0" smtClean="0">
                          <a:cs typeface="B Lotus" pitchFamily="2" charset="-78"/>
                        </a:rPr>
                        <a:t>دکتر بدیعی</a:t>
                      </a:r>
                      <a:endParaRPr lang="en-US" sz="1400" dirty="0">
                        <a:cs typeface="B Lotus" pitchFamily="2" charset="-78"/>
                      </a:endParaRPr>
                    </a:p>
                  </a:txBody>
                  <a:tcPr/>
                </a:tc>
              </a:tr>
              <a:tr h="393988">
                <a:tc>
                  <a:txBody>
                    <a:bodyPr/>
                    <a:lstStyle/>
                    <a:p>
                      <a:pPr algn="ctr"/>
                      <a:r>
                        <a:rPr lang="fa-IR" sz="1400" dirty="0" smtClean="0">
                          <a:cs typeface="B Lotus" pitchFamily="2" charset="-78"/>
                        </a:rPr>
                        <a:t>7</a:t>
                      </a:r>
                      <a:endParaRPr lang="en-US" sz="1400" dirty="0">
                        <a:cs typeface="B Lotus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400" dirty="0" smtClean="0">
                          <a:cs typeface="B Lotus" pitchFamily="2" charset="-78"/>
                        </a:rPr>
                        <a:t>دکتر تفقدی</a:t>
                      </a:r>
                      <a:endParaRPr lang="en-US" sz="1400" dirty="0">
                        <a:cs typeface="B Lotus" pitchFamily="2" charset="-78"/>
                      </a:endParaRPr>
                    </a:p>
                  </a:txBody>
                  <a:tcPr/>
                </a:tc>
              </a:tr>
              <a:tr h="393988">
                <a:tc>
                  <a:txBody>
                    <a:bodyPr/>
                    <a:lstStyle/>
                    <a:p>
                      <a:pPr algn="ctr"/>
                      <a:r>
                        <a:rPr lang="fa-IR" sz="1400" dirty="0" smtClean="0">
                          <a:cs typeface="B Lotus" pitchFamily="2" charset="-78"/>
                        </a:rPr>
                        <a:t>10</a:t>
                      </a:r>
                      <a:endParaRPr lang="en-US" sz="1400" dirty="0">
                        <a:cs typeface="B Lotus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400" dirty="0" smtClean="0">
                          <a:cs typeface="B Lotus" pitchFamily="2" charset="-78"/>
                        </a:rPr>
                        <a:t>دکتر افراسیابی</a:t>
                      </a:r>
                      <a:endParaRPr lang="en-US" sz="1400" dirty="0">
                        <a:cs typeface="B Lotus" pitchFamily="2" charset="-78"/>
                      </a:endParaRPr>
                    </a:p>
                  </a:txBody>
                  <a:tcPr/>
                </a:tc>
              </a:tr>
              <a:tr h="393988">
                <a:tc>
                  <a:txBody>
                    <a:bodyPr/>
                    <a:lstStyle/>
                    <a:p>
                      <a:pPr algn="ctr"/>
                      <a:r>
                        <a:rPr lang="fa-IR" sz="1400" dirty="0" smtClean="0">
                          <a:cs typeface="B Lotus" pitchFamily="2" charset="-78"/>
                        </a:rPr>
                        <a:t>10</a:t>
                      </a:r>
                      <a:endParaRPr lang="en-US" sz="1400" dirty="0">
                        <a:cs typeface="B Lotus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400" dirty="0" smtClean="0">
                          <a:cs typeface="B Lotus" pitchFamily="2" charset="-78"/>
                        </a:rPr>
                        <a:t>دکتر  صادقی</a:t>
                      </a:r>
                      <a:endParaRPr lang="en-US" sz="1400" dirty="0">
                        <a:cs typeface="B Lotus" pitchFamily="2" charset="-78"/>
                      </a:endParaRPr>
                    </a:p>
                  </a:txBody>
                  <a:tcPr/>
                </a:tc>
              </a:tr>
              <a:tr h="393988">
                <a:tc>
                  <a:txBody>
                    <a:bodyPr/>
                    <a:lstStyle/>
                    <a:p>
                      <a:pPr algn="ctr"/>
                      <a:r>
                        <a:rPr lang="fa-IR" sz="1400" dirty="0" smtClean="0">
                          <a:cs typeface="B Lotus" pitchFamily="2" charset="-78"/>
                        </a:rPr>
                        <a:t>7</a:t>
                      </a:r>
                      <a:endParaRPr lang="en-US" sz="1400" dirty="0">
                        <a:cs typeface="B Lotus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400" dirty="0" smtClean="0">
                          <a:cs typeface="B Lotus" pitchFamily="2" charset="-78"/>
                        </a:rPr>
                        <a:t>دکتر فضلی</a:t>
                      </a:r>
                      <a:endParaRPr lang="en-US" sz="1400" dirty="0">
                        <a:cs typeface="B Lotus" pitchFamily="2" charset="-78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-304800"/>
            <a:ext cx="7851648" cy="1828800"/>
          </a:xfrm>
        </p:spPr>
        <p:txBody>
          <a:bodyPr>
            <a:normAutofit/>
          </a:bodyPr>
          <a:lstStyle/>
          <a:p>
            <a:pPr algn="ctr" rtl="1"/>
            <a:r>
              <a:rPr lang="fa-IR" sz="3600" dirty="0" smtClean="0">
                <a:solidFill>
                  <a:srgbClr val="FFFF00"/>
                </a:solidFill>
                <a:cs typeface="B Nazanin" pitchFamily="2" charset="-78"/>
              </a:rPr>
              <a:t>اعضای هیات علمی با </a:t>
            </a:r>
            <a:r>
              <a:rPr lang="en-US" sz="3600" dirty="0" smtClean="0">
                <a:solidFill>
                  <a:srgbClr val="FFFF00"/>
                </a:solidFill>
                <a:cs typeface="B Nazanin" pitchFamily="2" charset="-78"/>
              </a:rPr>
              <a:t>h-index</a:t>
            </a:r>
            <a:r>
              <a:rPr lang="fa-IR" sz="3600" dirty="0" smtClean="0">
                <a:solidFill>
                  <a:srgbClr val="FFFF00"/>
                </a:solidFill>
                <a:cs typeface="B Nazanin" pitchFamily="2" charset="-78"/>
              </a:rPr>
              <a:t> بالاتر از 3</a:t>
            </a:r>
            <a:endParaRPr lang="en-US" sz="36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286000" y="1905000"/>
          <a:ext cx="3962400" cy="44987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200"/>
                <a:gridCol w="1981200"/>
              </a:tblGrid>
              <a:tr h="38526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FFFF00"/>
                          </a:solidFill>
                          <a:cs typeface="B Lotus" pitchFamily="2" charset="-78"/>
                        </a:rPr>
                        <a:t>H-index</a:t>
                      </a:r>
                      <a:endParaRPr lang="en-US" sz="1400" dirty="0">
                        <a:solidFill>
                          <a:srgbClr val="FFFF00"/>
                        </a:solidFill>
                        <a:cs typeface="B Lotus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400" dirty="0" smtClean="0">
                          <a:solidFill>
                            <a:srgbClr val="FFFF00"/>
                          </a:solidFill>
                          <a:cs typeface="B Lotus" pitchFamily="2" charset="-78"/>
                        </a:rPr>
                        <a:t>عضو هیات علمی</a:t>
                      </a:r>
                      <a:endParaRPr lang="en-US" sz="1400" dirty="0">
                        <a:solidFill>
                          <a:srgbClr val="FFFF00"/>
                        </a:solidFill>
                        <a:cs typeface="B Lotus" pitchFamily="2" charset="-78"/>
                      </a:endParaRPr>
                    </a:p>
                  </a:txBody>
                  <a:tcPr/>
                </a:tc>
              </a:tr>
              <a:tr h="293491">
                <a:tc>
                  <a:txBody>
                    <a:bodyPr/>
                    <a:lstStyle/>
                    <a:p>
                      <a:pPr algn="ctr"/>
                      <a:r>
                        <a:rPr lang="fa-IR" sz="1400" dirty="0" smtClean="0">
                          <a:cs typeface="B Lotus" pitchFamily="2" charset="-78"/>
                        </a:rPr>
                        <a:t>5</a:t>
                      </a:r>
                      <a:endParaRPr lang="en-US" sz="1400" dirty="0">
                        <a:cs typeface="B Lotus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400" dirty="0" smtClean="0">
                          <a:cs typeface="B Lotus" pitchFamily="2" charset="-78"/>
                        </a:rPr>
                        <a:t>دکتر</a:t>
                      </a:r>
                      <a:r>
                        <a:rPr lang="fa-IR" sz="1400" baseline="0" dirty="0" smtClean="0">
                          <a:cs typeface="B Lotus" pitchFamily="2" charset="-78"/>
                        </a:rPr>
                        <a:t> حسن زاده</a:t>
                      </a:r>
                      <a:endParaRPr lang="en-US" sz="1400" dirty="0">
                        <a:cs typeface="B Lotus" pitchFamily="2" charset="-78"/>
                      </a:endParaRPr>
                    </a:p>
                  </a:txBody>
                  <a:tcPr/>
                </a:tc>
              </a:tr>
              <a:tr h="293491"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 smtClean="0">
                          <a:cs typeface="B Lotus" pitchFamily="2" charset="-78"/>
                        </a:rPr>
                        <a:t>5</a:t>
                      </a:r>
                      <a:endParaRPr lang="en-US" sz="1400" dirty="0">
                        <a:cs typeface="B Lotus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400" dirty="0" smtClean="0">
                          <a:cs typeface="B Lotus" pitchFamily="2" charset="-78"/>
                        </a:rPr>
                        <a:t>دکتر صابری</a:t>
                      </a:r>
                      <a:endParaRPr lang="en-US" sz="1400" dirty="0">
                        <a:cs typeface="B Lotus" pitchFamily="2" charset="-78"/>
                      </a:endParaRPr>
                    </a:p>
                  </a:txBody>
                  <a:tcPr/>
                </a:tc>
              </a:tr>
              <a:tr h="358384">
                <a:tc>
                  <a:txBody>
                    <a:bodyPr/>
                    <a:lstStyle/>
                    <a:p>
                      <a:pPr algn="ctr"/>
                      <a:r>
                        <a:rPr lang="fa-IR" sz="1400" dirty="0" smtClean="0">
                          <a:cs typeface="B Lotus" pitchFamily="2" charset="-78"/>
                        </a:rPr>
                        <a:t>5</a:t>
                      </a:r>
                      <a:endParaRPr lang="en-US" sz="1400" dirty="0">
                        <a:cs typeface="B Lotus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400" dirty="0" smtClean="0">
                          <a:cs typeface="B Lotus" pitchFamily="2" charset="-78"/>
                        </a:rPr>
                        <a:t>دکتر آبنوس</a:t>
                      </a:r>
                      <a:endParaRPr lang="en-US" sz="1400" dirty="0">
                        <a:cs typeface="B Lotus" pitchFamily="2" charset="-78"/>
                      </a:endParaRPr>
                    </a:p>
                  </a:txBody>
                  <a:tcPr/>
                </a:tc>
              </a:tr>
              <a:tr h="293491">
                <a:tc>
                  <a:txBody>
                    <a:bodyPr/>
                    <a:lstStyle/>
                    <a:p>
                      <a:pPr algn="ctr"/>
                      <a:r>
                        <a:rPr lang="fa-IR" sz="1400" dirty="0" smtClean="0">
                          <a:cs typeface="B Lotus" pitchFamily="2" charset="-78"/>
                        </a:rPr>
                        <a:t>4</a:t>
                      </a:r>
                      <a:endParaRPr lang="en-US" sz="1400" dirty="0">
                        <a:cs typeface="B Lotus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400" dirty="0" smtClean="0">
                          <a:cs typeface="B Lotus" pitchFamily="2" charset="-78"/>
                        </a:rPr>
                        <a:t>دکتر معلم</a:t>
                      </a:r>
                      <a:endParaRPr lang="en-US" sz="1400" dirty="0">
                        <a:cs typeface="B Lotus" pitchFamily="2" charset="-78"/>
                      </a:endParaRPr>
                    </a:p>
                  </a:txBody>
                  <a:tcPr/>
                </a:tc>
              </a:tr>
              <a:tr h="293491">
                <a:tc>
                  <a:txBody>
                    <a:bodyPr/>
                    <a:lstStyle/>
                    <a:p>
                      <a:pPr algn="ctr"/>
                      <a:r>
                        <a:rPr lang="fa-IR" sz="1400" dirty="0" smtClean="0">
                          <a:cs typeface="B Lotus" pitchFamily="2" charset="-78"/>
                        </a:rPr>
                        <a:t>4</a:t>
                      </a:r>
                      <a:endParaRPr lang="en-US" sz="1400" dirty="0">
                        <a:cs typeface="B Lotus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400" dirty="0" smtClean="0">
                          <a:cs typeface="B Lotus" pitchFamily="2" charset="-78"/>
                        </a:rPr>
                        <a:t>دکتر</a:t>
                      </a:r>
                      <a:r>
                        <a:rPr lang="fa-IR" sz="1400" baseline="0" dirty="0" smtClean="0">
                          <a:cs typeface="B Lotus" pitchFamily="2" charset="-78"/>
                        </a:rPr>
                        <a:t> مصفا</a:t>
                      </a:r>
                      <a:endParaRPr lang="en-US" sz="1400" dirty="0">
                        <a:cs typeface="B Lotus" pitchFamily="2" charset="-78"/>
                      </a:endParaRPr>
                    </a:p>
                  </a:txBody>
                  <a:tcPr/>
                </a:tc>
              </a:tr>
              <a:tr h="293491">
                <a:tc>
                  <a:txBody>
                    <a:bodyPr/>
                    <a:lstStyle/>
                    <a:p>
                      <a:pPr algn="ctr"/>
                      <a:r>
                        <a:rPr lang="fa-IR" sz="1400" dirty="0" smtClean="0">
                          <a:cs typeface="B Lotus" pitchFamily="2" charset="-78"/>
                        </a:rPr>
                        <a:t>4</a:t>
                      </a:r>
                      <a:endParaRPr lang="en-US" sz="1400" dirty="0">
                        <a:cs typeface="B Lotus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400" dirty="0" smtClean="0">
                          <a:cs typeface="B Lotus" pitchFamily="2" charset="-78"/>
                        </a:rPr>
                        <a:t>دکتر رجبی</a:t>
                      </a:r>
                      <a:endParaRPr lang="en-US" sz="1400" dirty="0">
                        <a:cs typeface="B Lotus" pitchFamily="2" charset="-78"/>
                      </a:endParaRPr>
                    </a:p>
                  </a:txBody>
                  <a:tcPr/>
                </a:tc>
              </a:tr>
              <a:tr h="293491">
                <a:tc>
                  <a:txBody>
                    <a:bodyPr/>
                    <a:lstStyle/>
                    <a:p>
                      <a:pPr algn="ctr"/>
                      <a:r>
                        <a:rPr lang="fa-IR" sz="1400" dirty="0" smtClean="0">
                          <a:cs typeface="B Lotus" pitchFamily="2" charset="-78"/>
                        </a:rPr>
                        <a:t>3</a:t>
                      </a:r>
                      <a:endParaRPr lang="en-US" sz="1400" dirty="0">
                        <a:cs typeface="B Lotus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400" dirty="0" smtClean="0">
                          <a:cs typeface="B Lotus" pitchFamily="2" charset="-78"/>
                        </a:rPr>
                        <a:t>دکتر</a:t>
                      </a:r>
                      <a:r>
                        <a:rPr lang="fa-IR" sz="1400" baseline="0" dirty="0" smtClean="0">
                          <a:cs typeface="B Lotus" pitchFamily="2" charset="-78"/>
                        </a:rPr>
                        <a:t> خداورد</a:t>
                      </a:r>
                      <a:r>
                        <a:rPr lang="fa-IR" sz="1400" dirty="0" smtClean="0">
                          <a:cs typeface="B Lotus" pitchFamily="2" charset="-78"/>
                        </a:rPr>
                        <a:t>ی</a:t>
                      </a:r>
                      <a:endParaRPr lang="en-US" sz="1400" dirty="0">
                        <a:cs typeface="B Lotus" pitchFamily="2" charset="-78"/>
                      </a:endParaRPr>
                    </a:p>
                  </a:txBody>
                  <a:tcPr/>
                </a:tc>
              </a:tr>
              <a:tr h="385264">
                <a:tc>
                  <a:txBody>
                    <a:bodyPr/>
                    <a:lstStyle/>
                    <a:p>
                      <a:pPr algn="ctr"/>
                      <a:r>
                        <a:rPr lang="fa-IR" sz="1400" dirty="0" smtClean="0">
                          <a:cs typeface="B Lotus" pitchFamily="2" charset="-78"/>
                        </a:rPr>
                        <a:t>3</a:t>
                      </a:r>
                      <a:endParaRPr lang="en-US" sz="1400" dirty="0">
                        <a:cs typeface="B Lotus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400" dirty="0" smtClean="0">
                          <a:cs typeface="B Lotus" pitchFamily="2" charset="-78"/>
                        </a:rPr>
                        <a:t>دکتر کلالی نیا</a:t>
                      </a:r>
                      <a:endParaRPr lang="en-US" sz="1400" dirty="0">
                        <a:cs typeface="B Lotus" pitchFamily="2" charset="-78"/>
                      </a:endParaRPr>
                    </a:p>
                  </a:txBody>
                  <a:tcPr/>
                </a:tc>
              </a:tr>
              <a:tr h="385264">
                <a:tc>
                  <a:txBody>
                    <a:bodyPr/>
                    <a:lstStyle/>
                    <a:p>
                      <a:pPr algn="ctr"/>
                      <a:r>
                        <a:rPr lang="fa-IR" sz="1400" dirty="0" smtClean="0">
                          <a:cs typeface="B Lotus" pitchFamily="2" charset="-78"/>
                        </a:rPr>
                        <a:t>5</a:t>
                      </a:r>
                      <a:endParaRPr lang="en-US" sz="1400" dirty="0">
                        <a:cs typeface="B Lotus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400" dirty="0" smtClean="0">
                          <a:cs typeface="B Lotus" pitchFamily="2" charset="-78"/>
                        </a:rPr>
                        <a:t>دکتر اصیلی</a:t>
                      </a:r>
                      <a:endParaRPr lang="en-US" sz="1400" dirty="0">
                        <a:cs typeface="B Lotus" pitchFamily="2" charset="-78"/>
                      </a:endParaRPr>
                    </a:p>
                  </a:txBody>
                  <a:tcPr/>
                </a:tc>
              </a:tr>
              <a:tr h="385264">
                <a:tc>
                  <a:txBody>
                    <a:bodyPr/>
                    <a:lstStyle/>
                    <a:p>
                      <a:pPr algn="ctr"/>
                      <a:r>
                        <a:rPr lang="fa-IR" sz="1400" dirty="0" smtClean="0">
                          <a:cs typeface="B Lotus" pitchFamily="2" charset="-78"/>
                        </a:rPr>
                        <a:t>3</a:t>
                      </a:r>
                      <a:endParaRPr lang="en-US" sz="1400" dirty="0">
                        <a:cs typeface="B Lotus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400" dirty="0" smtClean="0">
                          <a:cs typeface="B Lotus" pitchFamily="2" charset="-78"/>
                        </a:rPr>
                        <a:t>دکتر مهاجری</a:t>
                      </a:r>
                      <a:endParaRPr lang="en-US" sz="1400" dirty="0">
                        <a:cs typeface="B Lotus" pitchFamily="2" charset="-78"/>
                      </a:endParaRPr>
                    </a:p>
                  </a:txBody>
                  <a:tcPr/>
                </a:tc>
              </a:tr>
              <a:tr h="385264">
                <a:tc>
                  <a:txBody>
                    <a:bodyPr/>
                    <a:lstStyle/>
                    <a:p>
                      <a:pPr algn="ctr"/>
                      <a:r>
                        <a:rPr lang="fa-IR" sz="1400" dirty="0" smtClean="0">
                          <a:cs typeface="B Lotus" pitchFamily="2" charset="-78"/>
                        </a:rPr>
                        <a:t>5</a:t>
                      </a:r>
                      <a:endParaRPr lang="en-US" sz="1400" dirty="0">
                        <a:cs typeface="B Lotus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400" dirty="0" smtClean="0">
                          <a:cs typeface="B Lotus" pitchFamily="2" charset="-78"/>
                        </a:rPr>
                        <a:t>دکتر</a:t>
                      </a:r>
                      <a:r>
                        <a:rPr lang="fa-IR" sz="1400" baseline="0" dirty="0" smtClean="0">
                          <a:cs typeface="B Lotus" pitchFamily="2" charset="-78"/>
                        </a:rPr>
                        <a:t> ملائکه</a:t>
                      </a:r>
                      <a:endParaRPr lang="en-US" sz="1400" dirty="0">
                        <a:cs typeface="B Lotus" pitchFamily="2" charset="-78"/>
                      </a:endParaRPr>
                    </a:p>
                  </a:txBody>
                  <a:tcPr/>
                </a:tc>
              </a:tr>
              <a:tr h="385264">
                <a:tc>
                  <a:txBody>
                    <a:bodyPr/>
                    <a:lstStyle/>
                    <a:p>
                      <a:pPr algn="ctr"/>
                      <a:r>
                        <a:rPr lang="fa-IR" sz="1400" dirty="0" smtClean="0">
                          <a:cs typeface="B Lotus" pitchFamily="2" charset="-78"/>
                        </a:rPr>
                        <a:t>5</a:t>
                      </a:r>
                      <a:endParaRPr lang="en-US" sz="1400" dirty="0">
                        <a:cs typeface="B Lotus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400" dirty="0" smtClean="0">
                          <a:cs typeface="B Lotus" pitchFamily="2" charset="-78"/>
                        </a:rPr>
                        <a:t>دکتر وحدتی</a:t>
                      </a:r>
                      <a:endParaRPr lang="en-US" sz="1400" dirty="0">
                        <a:cs typeface="B Lotus" pitchFamily="2" charset="-78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228600"/>
            <a:ext cx="8610600" cy="1828800"/>
          </a:xfrm>
        </p:spPr>
        <p:txBody>
          <a:bodyPr>
            <a:normAutofit/>
          </a:bodyPr>
          <a:lstStyle/>
          <a:p>
            <a:pPr algn="ctr" rtl="1"/>
            <a:r>
              <a:rPr lang="fa-IR" sz="4000" dirty="0" smtClean="0">
                <a:solidFill>
                  <a:srgbClr val="FFFF00"/>
                </a:solidFill>
                <a:cs typeface="B Nazanin" pitchFamily="2" charset="-78"/>
              </a:rPr>
              <a:t>مقایسه شاخص </a:t>
            </a:r>
            <a:r>
              <a:rPr lang="en-US" sz="4000" dirty="0" smtClean="0">
                <a:solidFill>
                  <a:srgbClr val="FFFF00"/>
                </a:solidFill>
                <a:cs typeface="B Nazanin" pitchFamily="2" charset="-78"/>
              </a:rPr>
              <a:t>h-index</a:t>
            </a:r>
            <a:r>
              <a:rPr lang="fa-IR" sz="4000" dirty="0" smtClean="0">
                <a:solidFill>
                  <a:srgbClr val="FFFF00"/>
                </a:solidFill>
                <a:cs typeface="B Nazanin" pitchFamily="2" charset="-78"/>
              </a:rPr>
              <a:t> گروه های آموزشی دانشکده</a:t>
            </a:r>
            <a:endParaRPr lang="en-US" sz="4000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762000" y="1828800"/>
          <a:ext cx="7543800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-381000"/>
            <a:ext cx="7851648" cy="1828800"/>
          </a:xfrm>
        </p:spPr>
        <p:txBody>
          <a:bodyPr/>
          <a:lstStyle/>
          <a:p>
            <a:pPr algn="ctr" rtl="1"/>
            <a:r>
              <a:rPr lang="fa-IR" sz="4400" dirty="0" smtClean="0">
                <a:solidFill>
                  <a:srgbClr val="FFFF00"/>
                </a:solidFill>
                <a:cs typeface="B Nazanin" pitchFamily="2" charset="-78"/>
              </a:rPr>
              <a:t>بیشترین </a:t>
            </a:r>
            <a:r>
              <a:rPr lang="en-US" sz="4400" dirty="0" smtClean="0">
                <a:solidFill>
                  <a:srgbClr val="FFFF00"/>
                </a:solidFill>
                <a:cs typeface="B Nazanin" pitchFamily="2" charset="-78"/>
              </a:rPr>
              <a:t>Citation</a:t>
            </a:r>
            <a:r>
              <a:rPr lang="fa-IR" sz="4400" dirty="0" smtClean="0">
                <a:solidFill>
                  <a:srgbClr val="FFFF00"/>
                </a:solidFill>
                <a:cs typeface="B Nazanin" pitchFamily="2" charset="-78"/>
              </a:rPr>
              <a:t> دانشگاه در سال2011</a:t>
            </a:r>
            <a:endParaRPr lang="en-US" sz="4400" dirty="0" smtClean="0">
              <a:solidFill>
                <a:srgbClr val="FFFF00"/>
              </a:solidFill>
              <a:cs typeface="B Nazanin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524000"/>
            <a:ext cx="8305800" cy="5181600"/>
          </a:xfrm>
        </p:spPr>
        <p:txBody>
          <a:bodyPr/>
          <a:lstStyle/>
          <a:p>
            <a:pPr algn="just"/>
            <a:r>
              <a:rPr lang="fa-IR" dirty="0" smtClean="0">
                <a:solidFill>
                  <a:srgbClr val="002060"/>
                </a:solidFill>
                <a:cs typeface="B Lotus" pitchFamily="2" charset="-78"/>
              </a:rPr>
              <a:t>1-</a:t>
            </a:r>
            <a:r>
              <a:rPr lang="en-US" dirty="0" smtClean="0">
                <a:solidFill>
                  <a:srgbClr val="002060"/>
                </a:solidFill>
                <a:cs typeface="B Lotus" pitchFamily="2" charset="-78"/>
              </a:rPr>
              <a:t>Review of pharmacological effects of </a:t>
            </a:r>
            <a:r>
              <a:rPr lang="en-US" dirty="0" err="1" smtClean="0">
                <a:solidFill>
                  <a:srgbClr val="002060"/>
                </a:solidFill>
                <a:cs typeface="B Lotus" pitchFamily="2" charset="-78"/>
              </a:rPr>
              <a:t>Glycyrrhiza</a:t>
            </a:r>
            <a:r>
              <a:rPr lang="en-US" dirty="0" smtClean="0">
                <a:solidFill>
                  <a:srgbClr val="002060"/>
                </a:solidFill>
                <a:cs typeface="B Lotus" pitchFamily="2" charset="-78"/>
              </a:rPr>
              <a:t> sp </a:t>
            </a:r>
            <a:r>
              <a:rPr lang="fa-IR" dirty="0" smtClean="0">
                <a:solidFill>
                  <a:srgbClr val="002060"/>
                </a:solidFill>
                <a:cs typeface="B Lotus" pitchFamily="2" charset="-78"/>
              </a:rPr>
              <a:t>        </a:t>
            </a:r>
          </a:p>
          <a:p>
            <a:pPr algn="just"/>
            <a:r>
              <a:rPr lang="en-US" dirty="0" smtClean="0">
                <a:solidFill>
                  <a:srgbClr val="002060"/>
                </a:solidFill>
                <a:cs typeface="B Lotus" pitchFamily="2" charset="-78"/>
              </a:rPr>
              <a:t>and its bioactive </a:t>
            </a:r>
            <a:r>
              <a:rPr lang="ar-SA" dirty="0" smtClean="0">
                <a:solidFill>
                  <a:srgbClr val="002060"/>
                </a:solidFill>
                <a:cs typeface="B Lotus" pitchFamily="2" charset="-78"/>
              </a:rPr>
              <a:t> </a:t>
            </a:r>
            <a:r>
              <a:rPr lang="en-US" dirty="0" smtClean="0">
                <a:solidFill>
                  <a:srgbClr val="002060"/>
                </a:solidFill>
                <a:cs typeface="B Lotus" pitchFamily="2" charset="-78"/>
              </a:rPr>
              <a:t>compounds</a:t>
            </a:r>
            <a:endParaRPr lang="fa-IR" dirty="0" smtClean="0">
              <a:solidFill>
                <a:srgbClr val="002060"/>
              </a:solidFill>
              <a:cs typeface="B Lotus" pitchFamily="2" charset="-78"/>
            </a:endParaRPr>
          </a:p>
          <a:p>
            <a:pPr algn="just" rtl="1"/>
            <a:r>
              <a:rPr lang="ar-SA" dirty="0" smtClean="0">
                <a:solidFill>
                  <a:srgbClr val="002060"/>
                </a:solidFill>
                <a:cs typeface="B Lotus" pitchFamily="2" charset="-78"/>
              </a:rPr>
              <a:t>جناب آقای دکتر حسین زاده(نویسنده مسئول) با </a:t>
            </a:r>
            <a:r>
              <a:rPr lang="ar-SA" dirty="0" smtClean="0">
                <a:solidFill>
                  <a:srgbClr val="FF0000"/>
                </a:solidFill>
                <a:cs typeface="B Lotus" pitchFamily="2" charset="-78"/>
              </a:rPr>
              <a:t>31 ارجاع</a:t>
            </a:r>
            <a:endParaRPr lang="fa-IR" dirty="0" smtClean="0">
              <a:solidFill>
                <a:srgbClr val="FF0000"/>
              </a:solidFill>
              <a:cs typeface="B Lotus" pitchFamily="2" charset="-78"/>
            </a:endParaRPr>
          </a:p>
          <a:p>
            <a:pPr algn="just"/>
            <a:r>
              <a:rPr lang="fa-IR" dirty="0" smtClean="0">
                <a:solidFill>
                  <a:srgbClr val="002060"/>
                </a:solidFill>
                <a:cs typeface="B Lotus" pitchFamily="2" charset="-78"/>
              </a:rPr>
              <a:t>2-</a:t>
            </a:r>
            <a:r>
              <a:rPr lang="en-US" dirty="0" smtClean="0">
                <a:solidFill>
                  <a:srgbClr val="002060"/>
                </a:solidFill>
                <a:cs typeface="B Lotus" pitchFamily="2" charset="-78"/>
              </a:rPr>
              <a:t>Pharmacological and therapeutic effects of </a:t>
            </a:r>
            <a:r>
              <a:rPr lang="en-US" dirty="0" err="1" smtClean="0">
                <a:solidFill>
                  <a:srgbClr val="002060"/>
                </a:solidFill>
                <a:cs typeface="B Lotus" pitchFamily="2" charset="-78"/>
              </a:rPr>
              <a:t>Berberis</a:t>
            </a:r>
            <a:r>
              <a:rPr lang="en-US" dirty="0" smtClean="0">
                <a:solidFill>
                  <a:srgbClr val="002060"/>
                </a:solidFill>
                <a:cs typeface="B Lotus" pitchFamily="2" charset="-78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cs typeface="B Lotus" pitchFamily="2" charset="-78"/>
              </a:rPr>
              <a:t>vulgaris</a:t>
            </a:r>
            <a:r>
              <a:rPr lang="en-US" dirty="0" smtClean="0">
                <a:solidFill>
                  <a:srgbClr val="002060"/>
                </a:solidFill>
                <a:cs typeface="B Lotus" pitchFamily="2" charset="-78"/>
              </a:rPr>
              <a:t> and its active constituent, </a:t>
            </a:r>
            <a:r>
              <a:rPr lang="en-US" dirty="0" err="1" smtClean="0">
                <a:solidFill>
                  <a:srgbClr val="002060"/>
                </a:solidFill>
                <a:cs typeface="B Lotus" pitchFamily="2" charset="-78"/>
              </a:rPr>
              <a:t>berberine</a:t>
            </a:r>
            <a:r>
              <a:rPr lang="ar-SA" dirty="0" smtClean="0">
                <a:solidFill>
                  <a:srgbClr val="002060"/>
                </a:solidFill>
                <a:cs typeface="B Lotus" pitchFamily="2" charset="-78"/>
              </a:rPr>
              <a:t> </a:t>
            </a:r>
            <a:endParaRPr lang="fa-IR" dirty="0" smtClean="0">
              <a:solidFill>
                <a:srgbClr val="002060"/>
              </a:solidFill>
              <a:cs typeface="B Lotus" pitchFamily="2" charset="-78"/>
            </a:endParaRPr>
          </a:p>
          <a:p>
            <a:pPr algn="just" rtl="1"/>
            <a:r>
              <a:rPr lang="ar-SA" dirty="0" smtClean="0">
                <a:solidFill>
                  <a:srgbClr val="002060"/>
                </a:solidFill>
                <a:cs typeface="B Lotus" pitchFamily="2" charset="-78"/>
              </a:rPr>
              <a:t> جناب آقاي دکتر محسن ايمن شهيدي (نويسنده اول) با </a:t>
            </a:r>
            <a:r>
              <a:rPr lang="ar-SA" dirty="0" smtClean="0">
                <a:solidFill>
                  <a:srgbClr val="FF0000"/>
                </a:solidFill>
                <a:cs typeface="B Lotus" pitchFamily="2" charset="-78"/>
              </a:rPr>
              <a:t>16 ارجاع </a:t>
            </a:r>
            <a:endParaRPr lang="fa-IR" dirty="0" smtClean="0">
              <a:solidFill>
                <a:srgbClr val="FF0000"/>
              </a:solidFill>
              <a:cs typeface="B Lotus" pitchFamily="2" charset="-78"/>
            </a:endParaRPr>
          </a:p>
          <a:p>
            <a:pPr algn="just"/>
            <a:r>
              <a:rPr lang="fa-IR" dirty="0" smtClean="0">
                <a:solidFill>
                  <a:srgbClr val="002060"/>
                </a:solidFill>
                <a:cs typeface="B Lotus" pitchFamily="2" charset="-78"/>
              </a:rPr>
              <a:t>3-    </a:t>
            </a:r>
            <a:r>
              <a:rPr lang="en-US" dirty="0" smtClean="0">
                <a:solidFill>
                  <a:srgbClr val="002060"/>
                </a:solidFill>
                <a:cs typeface="B Lotus" pitchFamily="2" charset="-78"/>
              </a:rPr>
              <a:t>Gene transfer efficiency of high primary amine content, hydrophobic, alkyl-</a:t>
            </a:r>
            <a:r>
              <a:rPr lang="en-US" dirty="0" err="1" smtClean="0">
                <a:solidFill>
                  <a:srgbClr val="002060"/>
                </a:solidFill>
                <a:cs typeface="B Lotus" pitchFamily="2" charset="-78"/>
              </a:rPr>
              <a:t>oligoamine</a:t>
            </a:r>
            <a:r>
              <a:rPr lang="en-US" dirty="0" smtClean="0">
                <a:solidFill>
                  <a:srgbClr val="002060"/>
                </a:solidFill>
                <a:cs typeface="B Lotus" pitchFamily="2" charset="-78"/>
              </a:rPr>
              <a:t> derivatives of </a:t>
            </a:r>
            <a:r>
              <a:rPr lang="en-US" dirty="0" err="1" smtClean="0">
                <a:solidFill>
                  <a:srgbClr val="002060"/>
                </a:solidFill>
                <a:cs typeface="B Lotus" pitchFamily="2" charset="-78"/>
              </a:rPr>
              <a:t>polyethylenimine</a:t>
            </a:r>
            <a:endParaRPr lang="fa-IR" dirty="0" smtClean="0">
              <a:solidFill>
                <a:srgbClr val="002060"/>
              </a:solidFill>
              <a:cs typeface="B Lotus" pitchFamily="2" charset="-78"/>
            </a:endParaRPr>
          </a:p>
          <a:p>
            <a:pPr algn="just" rtl="1"/>
            <a:r>
              <a:rPr lang="ar-SA" dirty="0" smtClean="0">
                <a:solidFill>
                  <a:srgbClr val="002060"/>
                </a:solidFill>
                <a:cs typeface="B Lotus" pitchFamily="2" charset="-78"/>
              </a:rPr>
              <a:t>جناب آقاي دکتر محمد رمضاني (نويسنده مسئول) با </a:t>
            </a:r>
            <a:r>
              <a:rPr lang="ar-SA" dirty="0" smtClean="0">
                <a:solidFill>
                  <a:srgbClr val="FF0000"/>
                </a:solidFill>
                <a:cs typeface="B Lotus" pitchFamily="2" charset="-78"/>
              </a:rPr>
              <a:t>11 ارجاع </a:t>
            </a:r>
            <a:endParaRPr lang="fa-IR" dirty="0" smtClean="0">
              <a:solidFill>
                <a:srgbClr val="FF0000"/>
              </a:solidFill>
              <a:cs typeface="B Lotus" pitchFamily="2" charset="-78"/>
            </a:endParaRPr>
          </a:p>
          <a:p>
            <a:pPr algn="l"/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28600"/>
            <a:ext cx="7851648" cy="1828800"/>
          </a:xfrm>
        </p:spPr>
        <p:txBody>
          <a:bodyPr>
            <a:normAutofit/>
          </a:bodyPr>
          <a:lstStyle/>
          <a:p>
            <a:pPr algn="ctr" rtl="1"/>
            <a:r>
              <a:rPr lang="fa-IR" sz="4400" dirty="0" smtClean="0">
                <a:solidFill>
                  <a:srgbClr val="FFFF00"/>
                </a:solidFill>
                <a:cs typeface="B Nazanin" pitchFamily="2" charset="-78"/>
              </a:rPr>
              <a:t>مقاله با بالاترین </a:t>
            </a:r>
            <a:r>
              <a:rPr lang="en-US" sz="4400" dirty="0" smtClean="0">
                <a:solidFill>
                  <a:srgbClr val="FFFF00"/>
                </a:solidFill>
                <a:cs typeface="B Nazanin" pitchFamily="2" charset="-78"/>
              </a:rPr>
              <a:t>Impact Factor(IF)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2590800"/>
            <a:ext cx="7854696" cy="3352800"/>
          </a:xfrm>
        </p:spPr>
        <p:txBody>
          <a:bodyPr/>
          <a:lstStyle/>
          <a:p>
            <a:pPr algn="just"/>
            <a:r>
              <a:rPr lang="en-US" dirty="0" smtClean="0">
                <a:solidFill>
                  <a:srgbClr val="002060"/>
                </a:solidFill>
                <a:cs typeface="B Lotus" pitchFamily="2" charset="-78"/>
              </a:rPr>
              <a:t>Induction of tumor-specific immunity by multi-</a:t>
            </a:r>
            <a:r>
              <a:rPr lang="en-US" dirty="0" err="1" smtClean="0">
                <a:solidFill>
                  <a:srgbClr val="002060"/>
                </a:solidFill>
                <a:cs typeface="B Lotus" pitchFamily="2" charset="-78"/>
              </a:rPr>
              <a:t>epitope</a:t>
            </a:r>
            <a:r>
              <a:rPr lang="en-US" dirty="0" smtClean="0">
                <a:solidFill>
                  <a:srgbClr val="002060"/>
                </a:solidFill>
                <a:cs typeface="B Lotus" pitchFamily="2" charset="-78"/>
              </a:rPr>
              <a:t> rat HER2/</a:t>
            </a:r>
            <a:r>
              <a:rPr lang="en-US" dirty="0" err="1" smtClean="0">
                <a:solidFill>
                  <a:srgbClr val="002060"/>
                </a:solidFill>
                <a:cs typeface="B Lotus" pitchFamily="2" charset="-78"/>
              </a:rPr>
              <a:t>neu</a:t>
            </a:r>
            <a:r>
              <a:rPr lang="en-US" dirty="0" smtClean="0">
                <a:solidFill>
                  <a:srgbClr val="002060"/>
                </a:solidFill>
                <a:cs typeface="B Lotus" pitchFamily="2" charset="-78"/>
              </a:rPr>
              <a:t>-derived peptides </a:t>
            </a:r>
          </a:p>
          <a:p>
            <a:pPr algn="just"/>
            <a:r>
              <a:rPr lang="en-US" dirty="0" smtClean="0">
                <a:solidFill>
                  <a:srgbClr val="002060"/>
                </a:solidFill>
                <a:cs typeface="B Lotus" pitchFamily="2" charset="-78"/>
              </a:rPr>
              <a:t>encapsulated in LPD </a:t>
            </a:r>
            <a:r>
              <a:rPr lang="en-US" dirty="0" err="1" smtClean="0">
                <a:solidFill>
                  <a:srgbClr val="002060"/>
                </a:solidFill>
                <a:cs typeface="B Lotus" pitchFamily="2" charset="-78"/>
              </a:rPr>
              <a:t>Nanoparticles</a:t>
            </a:r>
            <a:r>
              <a:rPr lang="en-US" dirty="0" smtClean="0">
                <a:solidFill>
                  <a:srgbClr val="002060"/>
                </a:solidFill>
                <a:cs typeface="B Lotus" pitchFamily="2" charset="-78"/>
              </a:rPr>
              <a:t>. </a:t>
            </a:r>
            <a:r>
              <a:rPr lang="en-US" dirty="0" err="1" smtClean="0">
                <a:solidFill>
                  <a:srgbClr val="7030A0"/>
                </a:solidFill>
                <a:cs typeface="B Lotus" pitchFamily="2" charset="-78"/>
                <a:hlinkClick r:id="" action="ppaction://hlinkfile" tooltip="Nanomedicine : nanotechnology, biology, and medicine."/>
              </a:rPr>
              <a:t>Nanomedicine</a:t>
            </a:r>
            <a:r>
              <a:rPr lang="en-US" dirty="0" smtClean="0">
                <a:solidFill>
                  <a:srgbClr val="7030A0"/>
                </a:solidFill>
                <a:cs typeface="B Lotus" pitchFamily="2" charset="-78"/>
              </a:rPr>
              <a:t> </a:t>
            </a:r>
          </a:p>
          <a:p>
            <a:pPr algn="just"/>
            <a:r>
              <a:rPr lang="fi-FI" dirty="0" smtClean="0">
                <a:solidFill>
                  <a:srgbClr val="002060"/>
                </a:solidFill>
                <a:cs typeface="B Lotus" pitchFamily="2" charset="-78"/>
                <a:hlinkClick r:id="rId2" action="ppaction://hlinkfile"/>
              </a:rPr>
              <a:t>Jalali SA</a:t>
            </a:r>
            <a:r>
              <a:rPr lang="fi-FI" dirty="0" smtClean="0">
                <a:solidFill>
                  <a:srgbClr val="002060"/>
                </a:solidFill>
                <a:cs typeface="B Lotus" pitchFamily="2" charset="-78"/>
              </a:rPr>
              <a:t>, </a:t>
            </a:r>
            <a:r>
              <a:rPr lang="fi-FI" dirty="0" smtClean="0">
                <a:solidFill>
                  <a:srgbClr val="002060"/>
                </a:solidFill>
                <a:cs typeface="B Lotus" pitchFamily="2" charset="-78"/>
                <a:hlinkClick r:id="rId3" action="ppaction://hlinkfile"/>
              </a:rPr>
              <a:t>Sankian M</a:t>
            </a:r>
            <a:r>
              <a:rPr lang="fi-FI" dirty="0" smtClean="0">
                <a:solidFill>
                  <a:srgbClr val="002060"/>
                </a:solidFill>
                <a:cs typeface="B Lotus" pitchFamily="2" charset="-78"/>
              </a:rPr>
              <a:t>, </a:t>
            </a:r>
            <a:r>
              <a:rPr lang="fi-FI" dirty="0" smtClean="0">
                <a:solidFill>
                  <a:srgbClr val="002060"/>
                </a:solidFill>
                <a:cs typeface="B Lotus" pitchFamily="2" charset="-78"/>
                <a:hlinkClick r:id="rId4" action="ppaction://hlinkfile"/>
              </a:rPr>
              <a:t>Tavakkol-Afshari J</a:t>
            </a:r>
            <a:r>
              <a:rPr lang="fi-FI" dirty="0" smtClean="0">
                <a:solidFill>
                  <a:srgbClr val="002060"/>
                </a:solidFill>
                <a:cs typeface="B Lotus" pitchFamily="2" charset="-78"/>
              </a:rPr>
              <a:t>, </a:t>
            </a:r>
            <a:r>
              <a:rPr lang="fi-FI" dirty="0" smtClean="0">
                <a:solidFill>
                  <a:srgbClr val="002060"/>
                </a:solidFill>
                <a:cs typeface="B Lotus" pitchFamily="2" charset="-78"/>
                <a:hlinkClick r:id="rId5" action="ppaction://hlinkfile"/>
              </a:rPr>
              <a:t>Jaafari MR</a:t>
            </a:r>
            <a:r>
              <a:rPr lang="fi-FI" dirty="0" smtClean="0">
                <a:solidFill>
                  <a:srgbClr val="002060"/>
                </a:solidFill>
                <a:cs typeface="B Lotus" pitchFamily="2" charset="-78"/>
              </a:rPr>
              <a:t>.</a:t>
            </a:r>
          </a:p>
          <a:p>
            <a:pPr algn="ctr"/>
            <a:r>
              <a:rPr lang="fi-FI" sz="4400" dirty="0" smtClean="0">
                <a:solidFill>
                  <a:srgbClr val="FF0000"/>
                </a:solidFill>
                <a:cs typeface="B Lotus" pitchFamily="2" charset="-78"/>
              </a:rPr>
              <a:t>IF:5.2</a:t>
            </a:r>
          </a:p>
          <a:p>
            <a:pPr algn="l"/>
            <a:endParaRPr lang="en-US" b="1" dirty="0" smtClean="0"/>
          </a:p>
          <a:p>
            <a:pPr rtl="1"/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533400"/>
            <a:ext cx="8382000" cy="1828800"/>
          </a:xfrm>
        </p:spPr>
        <p:txBody>
          <a:bodyPr/>
          <a:lstStyle/>
          <a:p>
            <a:pPr algn="ctr"/>
            <a:r>
              <a:rPr lang="fa-IR" sz="4400" dirty="0" smtClean="0">
                <a:solidFill>
                  <a:srgbClr val="FFFF00"/>
                </a:solidFill>
                <a:cs typeface="B Nazanin" pitchFamily="2" charset="-78"/>
              </a:rPr>
              <a:t>سخنرانی های علمی دانشکده در سال 1390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352800"/>
            <a:ext cx="7854696" cy="1752600"/>
          </a:xfrm>
        </p:spPr>
        <p:txBody>
          <a:bodyPr/>
          <a:lstStyle/>
          <a:p>
            <a:r>
              <a:rPr lang="fa-IR" sz="2800" dirty="0" smtClean="0">
                <a:cs typeface="B Nazanin" pitchFamily="2" charset="-78"/>
              </a:rPr>
              <a:t>در سال 90 تعداد </a:t>
            </a:r>
            <a:r>
              <a:rPr lang="fa-IR" sz="2800" dirty="0" smtClean="0">
                <a:solidFill>
                  <a:srgbClr val="FF0000"/>
                </a:solidFill>
                <a:cs typeface="B Nazanin" pitchFamily="2" charset="-78"/>
              </a:rPr>
              <a:t>25</a:t>
            </a:r>
            <a:r>
              <a:rPr lang="fa-IR" sz="2800" dirty="0" smtClean="0">
                <a:cs typeface="B Nazanin" pitchFamily="2" charset="-78"/>
              </a:rPr>
              <a:t> جلسه سخنرانی علمی در دانشکده برگزار گردید.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685800"/>
            <a:ext cx="7851648" cy="1828800"/>
          </a:xfrm>
        </p:spPr>
        <p:txBody>
          <a:bodyPr/>
          <a:lstStyle/>
          <a:p>
            <a:pPr algn="ctr"/>
            <a:r>
              <a:rPr lang="fa-IR" sz="4400" dirty="0" smtClean="0">
                <a:solidFill>
                  <a:srgbClr val="FFFF00"/>
                </a:solidFill>
                <a:cs typeface="B Nazanin" pitchFamily="2" charset="-78"/>
              </a:rPr>
              <a:t>کارگاه های برگزار شده در دانشکده در سال 1390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2438400"/>
            <a:ext cx="8458200" cy="3962400"/>
          </a:xfrm>
        </p:spPr>
        <p:txBody>
          <a:bodyPr>
            <a:normAutofit/>
          </a:bodyPr>
          <a:lstStyle/>
          <a:p>
            <a:pPr algn="just" rtl="1"/>
            <a:r>
              <a:rPr lang="ar-SA" dirty="0" smtClean="0">
                <a:solidFill>
                  <a:srgbClr val="002060"/>
                </a:solidFill>
                <a:cs typeface="B Lotus" pitchFamily="2" charset="-78"/>
              </a:rPr>
              <a:t>کارگاه</a:t>
            </a:r>
            <a:r>
              <a:rPr lang="en-US" dirty="0" smtClean="0">
                <a:solidFill>
                  <a:srgbClr val="002060"/>
                </a:solidFill>
                <a:cs typeface="B Lotus" pitchFamily="2" charset="-78"/>
              </a:rPr>
              <a:t>Outlook</a:t>
            </a:r>
            <a:r>
              <a:rPr lang="fa-IR" dirty="0" smtClean="0">
                <a:solidFill>
                  <a:srgbClr val="002060"/>
                </a:solidFill>
                <a:cs typeface="B Lotus" pitchFamily="2" charset="-78"/>
              </a:rPr>
              <a:t> </a:t>
            </a:r>
          </a:p>
          <a:p>
            <a:pPr lvl="0" algn="just" rtl="1"/>
            <a:r>
              <a:rPr lang="fa-IR" dirty="0" smtClean="0">
                <a:solidFill>
                  <a:srgbClr val="002060"/>
                </a:solidFill>
                <a:cs typeface="B Lotus" pitchFamily="2" charset="-78"/>
              </a:rPr>
              <a:t>کارگاه وسترن بلات</a:t>
            </a:r>
          </a:p>
          <a:p>
            <a:pPr algn="just" rtl="1"/>
            <a:r>
              <a:rPr lang="fa-IR" dirty="0" smtClean="0">
                <a:solidFill>
                  <a:srgbClr val="002060"/>
                </a:solidFill>
                <a:cs typeface="B Lotus" pitchFamily="2" charset="-78"/>
              </a:rPr>
              <a:t>کارگاه آشنایی با مبانی کشت سلولی</a:t>
            </a:r>
          </a:p>
          <a:p>
            <a:pPr lvl="0" algn="just" rtl="1"/>
            <a:r>
              <a:rPr lang="fa-IR" dirty="0" smtClean="0">
                <a:solidFill>
                  <a:srgbClr val="002060"/>
                </a:solidFill>
                <a:cs typeface="B Lotus" pitchFamily="2" charset="-78"/>
              </a:rPr>
              <a:t>کارگاه آشنایی با مبانی فلوسایتومتری</a:t>
            </a:r>
          </a:p>
          <a:p>
            <a:pPr algn="just" rtl="1"/>
            <a:r>
              <a:rPr lang="fa-IR" dirty="0" smtClean="0">
                <a:solidFill>
                  <a:srgbClr val="002060"/>
                </a:solidFill>
                <a:cs typeface="B Lotus" pitchFamily="2" charset="-78"/>
              </a:rPr>
              <a:t>کارگاه ایمپرینت مولکولی</a:t>
            </a:r>
          </a:p>
          <a:p>
            <a:pPr lvl="0" algn="just" rtl="1"/>
            <a:r>
              <a:rPr lang="fa-IR" dirty="0" smtClean="0">
                <a:solidFill>
                  <a:srgbClr val="002060"/>
                </a:solidFill>
                <a:cs typeface="B Lotus" pitchFamily="2" charset="-78"/>
              </a:rPr>
              <a:t>کارگاه فرآیند به محصول رساندن داروهای طبیعی و شیمیایی</a:t>
            </a:r>
            <a:endParaRPr lang="en-US" dirty="0" smtClean="0">
              <a:solidFill>
                <a:srgbClr val="002060"/>
              </a:solidFill>
              <a:cs typeface="B Lotus" pitchFamily="2" charset="-78"/>
            </a:endParaRPr>
          </a:p>
          <a:p>
            <a:pPr algn="just" rtl="1"/>
            <a:endParaRPr lang="en-US" dirty="0" smtClean="0">
              <a:cs typeface="B Lotus" pitchFamily="2" charset="-78"/>
            </a:endParaRPr>
          </a:p>
          <a:p>
            <a:pPr lvl="0" algn="just" rtl="1"/>
            <a:endParaRPr lang="en-US" dirty="0" smtClean="0"/>
          </a:p>
          <a:p>
            <a:pPr algn="just" rtl="1"/>
            <a:endParaRPr lang="fa-IR" dirty="0" smtClean="0"/>
          </a:p>
          <a:p>
            <a:pPr algn="just" rtl="1"/>
            <a:endParaRPr lang="en-US" dirty="0" smtClean="0"/>
          </a:p>
          <a:p>
            <a:pPr lvl="0" algn="just" rtl="1"/>
            <a:endParaRPr lang="en-US" dirty="0" smtClean="0"/>
          </a:p>
          <a:p>
            <a:pPr algn="just" rtl="1"/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0"/>
            <a:ext cx="8382000" cy="1828800"/>
          </a:xfrm>
        </p:spPr>
        <p:txBody>
          <a:bodyPr>
            <a:normAutofit/>
          </a:bodyPr>
          <a:lstStyle/>
          <a:p>
            <a:pPr algn="ctr"/>
            <a:r>
              <a:rPr lang="fa-IR" sz="4000" dirty="0" smtClean="0">
                <a:solidFill>
                  <a:srgbClr val="FFFF00"/>
                </a:solidFill>
                <a:cs typeface="B Nazanin" pitchFamily="2" charset="-78"/>
              </a:rPr>
              <a:t>مقایسه تعداد کتب تالیف و ترجمه در سال90و89</a:t>
            </a:r>
            <a:endParaRPr lang="en-US" sz="4000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762000" y="1905000"/>
          <a:ext cx="7239000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-152400"/>
            <a:ext cx="7851648" cy="1828800"/>
          </a:xfrm>
        </p:spPr>
        <p:txBody>
          <a:bodyPr>
            <a:normAutofit/>
          </a:bodyPr>
          <a:lstStyle/>
          <a:p>
            <a:pPr algn="ctr"/>
            <a:r>
              <a:rPr lang="fa-IR" sz="4400" dirty="0" smtClean="0">
                <a:solidFill>
                  <a:srgbClr val="FFFF00"/>
                </a:solidFill>
                <a:cs typeface="B Nazanin" pitchFamily="2" charset="-78"/>
              </a:rPr>
              <a:t>کتب تالیف و ترجمه در سال 90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752600"/>
            <a:ext cx="8686800" cy="4724400"/>
          </a:xfrm>
        </p:spPr>
        <p:txBody>
          <a:bodyPr/>
          <a:lstStyle/>
          <a:p>
            <a:pPr lvl="0"/>
            <a:r>
              <a:rPr lang="fa-IR" sz="2400" dirty="0" smtClean="0">
                <a:solidFill>
                  <a:srgbClr val="002060"/>
                </a:solidFill>
                <a:cs typeface="B Lotus" pitchFamily="2" charset="-78"/>
              </a:rPr>
              <a:t>راهنمای درمان با داروهای بدون نسخه: ترجمه و تخلیص: دکتر محسن ایمن شهیدی، دکتر محسن تفقدی، دکتر سیدعادل معلم، دکتر رامین رضایی، زهره فیروزی. بهار90</a:t>
            </a:r>
            <a:endParaRPr lang="en-US" sz="2400" dirty="0" smtClean="0">
              <a:solidFill>
                <a:srgbClr val="002060"/>
              </a:solidFill>
              <a:cs typeface="B Lotus" pitchFamily="2" charset="-78"/>
            </a:endParaRPr>
          </a:p>
          <a:p>
            <a:endParaRPr lang="fa-IR" dirty="0" smtClean="0"/>
          </a:p>
          <a:p>
            <a:endParaRPr lang="fa-IR" dirty="0" smtClean="0"/>
          </a:p>
          <a:p>
            <a:endParaRPr lang="fa-IR" dirty="0" smtClean="0"/>
          </a:p>
          <a:p>
            <a:endParaRPr lang="fa-IR" dirty="0" smtClean="0"/>
          </a:p>
          <a:p>
            <a:r>
              <a:rPr lang="fa-IR" sz="2400" dirty="0" smtClean="0">
                <a:solidFill>
                  <a:srgbClr val="002060"/>
                </a:solidFill>
                <a:cs typeface="B Lotus" pitchFamily="2" charset="-78"/>
              </a:rPr>
              <a:t>شیمی دارویی. مولفین دکتر فرزین هادیزاده و دکتر زهرا خشیارمنش. تابستان90</a:t>
            </a:r>
            <a:endParaRPr lang="en-US" sz="2400" dirty="0" smtClean="0">
              <a:solidFill>
                <a:srgbClr val="002060"/>
              </a:solidFill>
              <a:cs typeface="B Lotus" pitchFamily="2" charset="-78"/>
            </a:endParaRPr>
          </a:p>
        </p:txBody>
      </p:sp>
      <p:pic>
        <p:nvPicPr>
          <p:cNvPr id="1026" name="Picture 2" descr="D:\D Drive\samaneh\اطلاعات سال 90\کتب سال 90\کتب بهار90\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438400"/>
            <a:ext cx="1195143" cy="1703102"/>
          </a:xfrm>
          <a:prstGeom prst="rect">
            <a:avLst/>
          </a:prstGeom>
          <a:noFill/>
        </p:spPr>
      </p:pic>
      <p:pic>
        <p:nvPicPr>
          <p:cNvPr id="1027" name="Picture 3" descr="D:\D Drive\samaneh\اطلاعات سال 90\کتب سال 90\کتب تابستان 90\dr hadizade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4648200"/>
            <a:ext cx="1232541" cy="17452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8763000" cy="1828800"/>
          </a:xfrm>
        </p:spPr>
        <p:txBody>
          <a:bodyPr>
            <a:normAutofit/>
          </a:bodyPr>
          <a:lstStyle/>
          <a:p>
            <a:pPr algn="ctr"/>
            <a:r>
              <a:rPr lang="fa-IR" sz="4400" dirty="0" smtClean="0">
                <a:solidFill>
                  <a:srgbClr val="FFFF00"/>
                </a:solidFill>
                <a:cs typeface="B Nazanin" pitchFamily="2" charset="-78"/>
              </a:rPr>
              <a:t>سیاست های پژوهشی اتخاذشده در سال90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2362200"/>
            <a:ext cx="7854696" cy="3810000"/>
          </a:xfrm>
        </p:spPr>
        <p:txBody>
          <a:bodyPr>
            <a:normAutofit/>
          </a:bodyPr>
          <a:lstStyle/>
          <a:p>
            <a:pPr rtl="1">
              <a:lnSpc>
                <a:spcPct val="90000"/>
              </a:lnSpc>
              <a:buFontTx/>
              <a:buChar char="-"/>
            </a:pPr>
            <a:r>
              <a:rPr lang="fa-IR" sz="2200" dirty="0" smtClean="0">
                <a:solidFill>
                  <a:srgbClr val="002060"/>
                </a:solidFill>
                <a:latin typeface="Century Gothic" pitchFamily="34" charset="0"/>
                <a:cs typeface="B Nazanin" pitchFamily="2" charset="-78"/>
              </a:rPr>
              <a:t>رشد 10 درصدی تولید مقالات</a:t>
            </a:r>
            <a:r>
              <a:rPr lang="en-US" sz="2200" dirty="0" smtClean="0">
                <a:solidFill>
                  <a:srgbClr val="002060"/>
                </a:solidFill>
                <a:latin typeface="Century Gothic" pitchFamily="34" charset="0"/>
                <a:cs typeface="B Nazanin" pitchFamily="2" charset="-78"/>
              </a:rPr>
              <a:t>ISI</a:t>
            </a:r>
            <a:r>
              <a:rPr lang="fa-IR" sz="2200" dirty="0" smtClean="0">
                <a:solidFill>
                  <a:srgbClr val="002060"/>
                </a:solidFill>
                <a:latin typeface="Century Gothic" pitchFamily="34" charset="0"/>
                <a:cs typeface="B Nazanin" pitchFamily="2" charset="-78"/>
              </a:rPr>
              <a:t> توسط اعضای هیات علمی و چاپ مقالات با کیفیت بالاتر</a:t>
            </a:r>
          </a:p>
          <a:p>
            <a:pPr rtl="1">
              <a:lnSpc>
                <a:spcPct val="90000"/>
              </a:lnSpc>
            </a:pPr>
            <a:endParaRPr lang="en-US" sz="2200" dirty="0" smtClean="0">
              <a:solidFill>
                <a:srgbClr val="002060"/>
              </a:solidFill>
              <a:latin typeface="Century Gothic" pitchFamily="34" charset="0"/>
              <a:cs typeface="B Nazanin" pitchFamily="2" charset="-78"/>
            </a:endParaRPr>
          </a:p>
          <a:p>
            <a:pPr rtl="1">
              <a:lnSpc>
                <a:spcPct val="90000"/>
              </a:lnSpc>
              <a:buFontTx/>
              <a:buChar char="-"/>
            </a:pPr>
            <a:r>
              <a:rPr lang="fa-IR" sz="2200" dirty="0" smtClean="0">
                <a:solidFill>
                  <a:srgbClr val="002060"/>
                </a:solidFill>
                <a:latin typeface="Century Gothic" pitchFamily="34" charset="0"/>
                <a:cs typeface="B Nazanin" pitchFamily="2" charset="-78"/>
              </a:rPr>
              <a:t>حمایت از طرح های تحقیقاتی کاربردی با انجام قراردادهای مشترک با  معاونت غذا و دارو و کارخانجات داروسازی</a:t>
            </a:r>
          </a:p>
          <a:p>
            <a:pPr rtl="1">
              <a:lnSpc>
                <a:spcPct val="90000"/>
              </a:lnSpc>
            </a:pPr>
            <a:endParaRPr lang="fa-IR" sz="2200" dirty="0" smtClean="0">
              <a:solidFill>
                <a:srgbClr val="002060"/>
              </a:solidFill>
              <a:latin typeface="Century Gothic" pitchFamily="34" charset="0"/>
              <a:cs typeface="B Nazanin" pitchFamily="2" charset="-78"/>
            </a:endParaRPr>
          </a:p>
          <a:p>
            <a:pPr rtl="1">
              <a:lnSpc>
                <a:spcPct val="90000"/>
              </a:lnSpc>
              <a:buFontTx/>
              <a:buChar char="-"/>
            </a:pPr>
            <a:r>
              <a:rPr lang="fa-IR" sz="2200" dirty="0" smtClean="0">
                <a:solidFill>
                  <a:srgbClr val="002060"/>
                </a:solidFill>
                <a:latin typeface="Century Gothic" pitchFamily="34" charset="0"/>
                <a:cs typeface="B Nazanin" pitchFamily="2" charset="-78"/>
              </a:rPr>
              <a:t>فراهم کردن زمینه برای اعضای هیات علمی در جهت به محصول رساندن ایده های خود جهت ورود به بازارهای دارویی با اجرای کارگاه های مرتبط و حمایتهای لازم</a:t>
            </a:r>
          </a:p>
          <a:p>
            <a:pPr rtl="1">
              <a:lnSpc>
                <a:spcPct val="90000"/>
              </a:lnSpc>
            </a:pPr>
            <a:endParaRPr lang="fa-IR" sz="2200" dirty="0" smtClean="0">
              <a:solidFill>
                <a:srgbClr val="002060"/>
              </a:solidFill>
              <a:latin typeface="Century Gothic" pitchFamily="34" charset="0"/>
              <a:cs typeface="B Nazanin" pitchFamily="2" charset="-78"/>
            </a:endParaRPr>
          </a:p>
          <a:p>
            <a:pPr rtl="1">
              <a:lnSpc>
                <a:spcPct val="90000"/>
              </a:lnSpc>
              <a:buFontTx/>
              <a:buChar char="-"/>
            </a:pPr>
            <a:r>
              <a:rPr lang="fa-IR" sz="2200" dirty="0" smtClean="0">
                <a:solidFill>
                  <a:srgbClr val="002060"/>
                </a:solidFill>
                <a:latin typeface="Century Gothic" pitchFamily="34" charset="0"/>
                <a:cs typeface="B Nazanin" pitchFamily="2" charset="-78"/>
              </a:rPr>
              <a:t> فراهم کردن زمینه لازم برای اعضای هیات علمی جهت ثبت پتنت داخلی و خارجی</a:t>
            </a:r>
          </a:p>
          <a:p>
            <a:pPr rtl="1">
              <a:lnSpc>
                <a:spcPct val="90000"/>
              </a:lnSpc>
            </a:pPr>
            <a:endParaRPr lang="fa-IR" sz="2200" dirty="0" smtClean="0">
              <a:solidFill>
                <a:srgbClr val="002060"/>
              </a:solidFill>
              <a:latin typeface="Century Gothic" pitchFamily="34" charset="0"/>
              <a:cs typeface="B Nazanin" pitchFamily="2" charset="-78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990600"/>
            <a:ext cx="8159496" cy="5410200"/>
          </a:xfrm>
        </p:spPr>
        <p:txBody>
          <a:bodyPr/>
          <a:lstStyle/>
          <a:p>
            <a:pPr lvl="0" algn="just" rtl="1"/>
            <a:r>
              <a:rPr lang="fa-IR" sz="2400" dirty="0" smtClean="0">
                <a:solidFill>
                  <a:srgbClr val="002060"/>
                </a:solidFill>
                <a:cs typeface="B Lotus" pitchFamily="2" charset="-78"/>
              </a:rPr>
              <a:t>محافظ ها در فرآورده های دارویی، آرایشی، بهداشتی و غذایی. تالیف دکتر حسین عرفایی. تابستان 90</a:t>
            </a:r>
          </a:p>
          <a:p>
            <a:pPr lvl="0" algn="just" rtl="1"/>
            <a:endParaRPr lang="fa-IR" sz="2400" dirty="0" smtClean="0">
              <a:solidFill>
                <a:srgbClr val="002060"/>
              </a:solidFill>
              <a:cs typeface="B Lotus" pitchFamily="2" charset="-78"/>
            </a:endParaRPr>
          </a:p>
          <a:p>
            <a:pPr lvl="0" algn="just" rtl="1"/>
            <a:endParaRPr lang="fa-IR" sz="2400" dirty="0" smtClean="0">
              <a:solidFill>
                <a:srgbClr val="002060"/>
              </a:solidFill>
              <a:cs typeface="B Lotus" pitchFamily="2" charset="-78"/>
            </a:endParaRPr>
          </a:p>
          <a:p>
            <a:pPr lvl="0" algn="just" rtl="1"/>
            <a:endParaRPr lang="fa-IR" sz="2400" dirty="0" smtClean="0">
              <a:solidFill>
                <a:srgbClr val="002060"/>
              </a:solidFill>
              <a:cs typeface="B Lotus" pitchFamily="2" charset="-78"/>
            </a:endParaRPr>
          </a:p>
          <a:p>
            <a:pPr lvl="0" algn="just" rtl="1"/>
            <a:endParaRPr lang="en-US" sz="2400" dirty="0" smtClean="0">
              <a:solidFill>
                <a:srgbClr val="002060"/>
              </a:solidFill>
              <a:cs typeface="B Lotus" pitchFamily="2" charset="-78"/>
            </a:endParaRPr>
          </a:p>
          <a:p>
            <a:r>
              <a:rPr lang="fa-IR" sz="2400" dirty="0" smtClean="0">
                <a:solidFill>
                  <a:srgbClr val="002060"/>
                </a:solidFill>
                <a:cs typeface="B Lotus" pitchFamily="2" charset="-78"/>
              </a:rPr>
              <a:t>فرآورده های گیاهی: داروشناسی بالینی و سم شناسی. مولف: تیموتی اس تریسی و ریچارد ال کینگستون، مترجمین دکتر مرجان نصیری اصل، دکتر حمیدرضا صادق نیا، دکتر حسین حسین زاده.پاییز90</a:t>
            </a:r>
            <a:endParaRPr lang="en-US" sz="2400" dirty="0" smtClean="0">
              <a:solidFill>
                <a:srgbClr val="002060"/>
              </a:solidFill>
              <a:cs typeface="B Lotus" pitchFamily="2" charset="-78"/>
            </a:endParaRPr>
          </a:p>
        </p:txBody>
      </p:sp>
      <p:pic>
        <p:nvPicPr>
          <p:cNvPr id="2050" name="Picture 2" descr="D:\D Drive\samaneh\اطلاعات سال 90\کتب سال 90\کتب تابستان 90\dr orafae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662978"/>
            <a:ext cx="1371600" cy="1936607"/>
          </a:xfrm>
          <a:prstGeom prst="rect">
            <a:avLst/>
          </a:prstGeom>
          <a:noFill/>
        </p:spPr>
      </p:pic>
      <p:pic>
        <p:nvPicPr>
          <p:cNvPr id="2051" name="Picture 3" descr="D:\D Drive\samaneh\اطلاعات سال 90\کتب سال 90\کتب پاییز90\keta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4477360"/>
            <a:ext cx="2209800" cy="15202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219200"/>
            <a:ext cx="7854696" cy="4191000"/>
          </a:xfrm>
        </p:spPr>
        <p:txBody>
          <a:bodyPr/>
          <a:lstStyle/>
          <a:p>
            <a:pPr lvl="0"/>
            <a:r>
              <a:rPr lang="fa-IR" sz="2400" dirty="0" smtClean="0">
                <a:solidFill>
                  <a:srgbClr val="002060"/>
                </a:solidFill>
                <a:cs typeface="B Lotus" pitchFamily="2" charset="-78"/>
              </a:rPr>
              <a:t>الفبای دیابت:مولف تیم هالت و سودش کمار. مترجمین دکتر سیداحمدمهاجری، دکتر رامین رضایی، دکتر حسین حسین زاده.پاییز90</a:t>
            </a:r>
            <a:endParaRPr lang="en-US" sz="2400" dirty="0" smtClean="0">
              <a:solidFill>
                <a:srgbClr val="002060"/>
              </a:solidFill>
              <a:cs typeface="B Lotus" pitchFamily="2" charset="-78"/>
            </a:endParaRPr>
          </a:p>
          <a:p>
            <a:endParaRPr lang="fa-IR" dirty="0" smtClean="0"/>
          </a:p>
          <a:p>
            <a:endParaRPr lang="fa-IR" dirty="0" smtClean="0"/>
          </a:p>
          <a:p>
            <a:endParaRPr lang="fa-IR" dirty="0" smtClean="0"/>
          </a:p>
          <a:p>
            <a:pPr lvl="0"/>
            <a:r>
              <a:rPr lang="fa-IR" sz="2400" dirty="0" smtClean="0">
                <a:solidFill>
                  <a:srgbClr val="002060"/>
                </a:solidFill>
                <a:cs typeface="B Lotus" pitchFamily="2" charset="-78"/>
              </a:rPr>
              <a:t>تداخلات دارویی فکت، مولف دیوید تاترو. مترجمین: دکتر لیلا اعتماد، دکتر حسین حسین زاده،دکتر بی بی مرجان رضوی، دکتر شبنم شاهسوند، دکتر سیده تکتم ضیایی، دکتر نرگس محرری.پاییز 90</a:t>
            </a:r>
            <a:endParaRPr lang="en-US" sz="2400" dirty="0" smtClean="0">
              <a:solidFill>
                <a:srgbClr val="002060"/>
              </a:solidFill>
              <a:cs typeface="B Lotus" pitchFamily="2" charset="-78"/>
            </a:endParaRPr>
          </a:p>
          <a:p>
            <a:endParaRPr lang="en-US" dirty="0"/>
          </a:p>
        </p:txBody>
      </p:sp>
      <p:pic>
        <p:nvPicPr>
          <p:cNvPr id="3074" name="Picture 2" descr="D:\D Drive\samaneh\اطلاعات سال 90\کتب سال 90\کتب پاییز90\cov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752600"/>
            <a:ext cx="2202031" cy="1501774"/>
          </a:xfrm>
          <a:prstGeom prst="rect">
            <a:avLst/>
          </a:prstGeom>
          <a:noFill/>
        </p:spPr>
      </p:pic>
      <p:pic>
        <p:nvPicPr>
          <p:cNvPr id="3075" name="Picture 3" descr="D:\D Drive\samaneh\اطلاعات سال 90\کتب سال 90\کتب پاییز90\cover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4572000"/>
            <a:ext cx="2266610" cy="14382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143000"/>
            <a:ext cx="7854696" cy="4191000"/>
          </a:xfrm>
        </p:spPr>
        <p:txBody>
          <a:bodyPr>
            <a:normAutofit/>
          </a:bodyPr>
          <a:lstStyle/>
          <a:p>
            <a:pPr lvl="0"/>
            <a:r>
              <a:rPr lang="fa-IR" sz="2400" dirty="0" smtClean="0">
                <a:solidFill>
                  <a:srgbClr val="002060"/>
                </a:solidFill>
                <a:cs typeface="B Lotus" pitchFamily="2" charset="-78"/>
              </a:rPr>
              <a:t>سامانه های دارورسانی با اندازه نانو. تالیف: دکتر بیژن ملائکه نیکوئی، دکتر محمدیحیی حنفی بجد، دکتر تامارا عاقبتی، نوید مصلایی.پاییز90</a:t>
            </a:r>
            <a:r>
              <a:rPr lang="en-US" sz="2400" dirty="0" smtClean="0">
                <a:solidFill>
                  <a:srgbClr val="002060"/>
                </a:solidFill>
                <a:cs typeface="B Lotus" pitchFamily="2" charset="-78"/>
              </a:rPr>
              <a:t>  </a:t>
            </a:r>
          </a:p>
          <a:p>
            <a:endParaRPr lang="fa-IR" sz="2400" dirty="0" smtClean="0">
              <a:solidFill>
                <a:srgbClr val="002060"/>
              </a:solidFill>
              <a:cs typeface="B Lotus" pitchFamily="2" charset="-78"/>
            </a:endParaRPr>
          </a:p>
          <a:p>
            <a:endParaRPr lang="fa-IR" sz="2400" dirty="0" smtClean="0">
              <a:solidFill>
                <a:srgbClr val="002060"/>
              </a:solidFill>
              <a:cs typeface="B Lotus" pitchFamily="2" charset="-78"/>
            </a:endParaRPr>
          </a:p>
          <a:p>
            <a:endParaRPr lang="fa-IR" sz="2400" dirty="0" smtClean="0">
              <a:solidFill>
                <a:srgbClr val="002060"/>
              </a:solidFill>
              <a:cs typeface="B Lotus" pitchFamily="2" charset="-78"/>
            </a:endParaRPr>
          </a:p>
          <a:p>
            <a:endParaRPr lang="fa-IR" sz="2400" dirty="0" smtClean="0">
              <a:solidFill>
                <a:srgbClr val="002060"/>
              </a:solidFill>
              <a:cs typeface="B Lotus" pitchFamily="2" charset="-78"/>
            </a:endParaRPr>
          </a:p>
          <a:p>
            <a:endParaRPr lang="fa-IR" sz="2400" dirty="0" smtClean="0">
              <a:solidFill>
                <a:srgbClr val="002060"/>
              </a:solidFill>
              <a:cs typeface="B Lotus" pitchFamily="2" charset="-78"/>
            </a:endParaRPr>
          </a:p>
          <a:p>
            <a:r>
              <a:rPr lang="fa-IR" sz="2400" dirty="0" smtClean="0">
                <a:solidFill>
                  <a:srgbClr val="002060"/>
                </a:solidFill>
                <a:cs typeface="B Lotus" pitchFamily="2" charset="-78"/>
              </a:rPr>
              <a:t>تجویز داروها در دوران حاملگی-رابین و رمزی-ترجمه: دکتر حسین زاده، لیلا حسین زاده، میترا رضایی و مریم قربانی.انتشارات دانشگاه علوم پزشکی مشهد.1390 </a:t>
            </a:r>
            <a:endParaRPr lang="en-US" sz="2400" dirty="0" smtClean="0">
              <a:solidFill>
                <a:srgbClr val="002060"/>
              </a:solidFill>
              <a:cs typeface="B Lotus" pitchFamily="2" charset="-78"/>
            </a:endParaRPr>
          </a:p>
        </p:txBody>
      </p:sp>
      <p:pic>
        <p:nvPicPr>
          <p:cNvPr id="4098" name="Picture 2" descr="D:\D Drive\samaneh\اطلاعات سال 90\کتب سال 90\کتب پاییز90\dr malaek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676400"/>
            <a:ext cx="1246327" cy="1795239"/>
          </a:xfrm>
          <a:prstGeom prst="rect">
            <a:avLst/>
          </a:prstGeom>
          <a:noFill/>
        </p:spPr>
      </p:pic>
      <p:pic>
        <p:nvPicPr>
          <p:cNvPr id="1026" name="Picture 2" descr="C:\Documents and Settings\abedinis1\Desktop\tajvize daruh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4876800"/>
            <a:ext cx="1219199" cy="17304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990600"/>
            <a:ext cx="8540496" cy="5867400"/>
          </a:xfrm>
        </p:spPr>
        <p:txBody>
          <a:bodyPr>
            <a:normAutofit/>
          </a:bodyPr>
          <a:lstStyle/>
          <a:p>
            <a:pPr algn="just" rtl="1"/>
            <a:r>
              <a:rPr lang="fa-IR" sz="2400" dirty="0" smtClean="0">
                <a:solidFill>
                  <a:srgbClr val="002060"/>
                </a:solidFill>
                <a:cs typeface="B Lotus" pitchFamily="2" charset="-78"/>
              </a:rPr>
              <a:t>رنگهای خوراکی طبیعی-تالیف:دکتر فضلی، انتشارات جهاد دانشگاهی 1390</a:t>
            </a:r>
            <a:r>
              <a:rPr lang="fa-IR" dirty="0" smtClean="0"/>
              <a:t> </a:t>
            </a:r>
          </a:p>
          <a:p>
            <a:pPr algn="just" rtl="1"/>
            <a:endParaRPr lang="fa-IR" dirty="0" smtClean="0"/>
          </a:p>
          <a:p>
            <a:pPr algn="just" rtl="1"/>
            <a:endParaRPr lang="fa-IR" dirty="0" smtClean="0"/>
          </a:p>
          <a:p>
            <a:pPr algn="just" rtl="1"/>
            <a:endParaRPr lang="fa-IR" dirty="0" smtClean="0"/>
          </a:p>
          <a:p>
            <a:pPr algn="just" rtl="1"/>
            <a:endParaRPr lang="fa-IR" dirty="0" smtClean="0"/>
          </a:p>
          <a:p>
            <a:pPr algn="just" rtl="1"/>
            <a:r>
              <a:rPr lang="fa-IR" sz="2800" dirty="0" smtClean="0">
                <a:solidFill>
                  <a:srgbClr val="002060"/>
                </a:solidFill>
                <a:cs typeface="B Lotus" pitchFamily="2" charset="-78"/>
              </a:rPr>
              <a:t>الموجز فی الطب علاالدین ابن ابی الحزم قریشی ملقب به ابن النفیس-ترجمه دکتر امامی و دکتر بهجت جوادی90</a:t>
            </a:r>
            <a:endParaRPr lang="en-US" sz="2800" dirty="0" smtClean="0">
              <a:solidFill>
                <a:srgbClr val="002060"/>
              </a:solidFill>
              <a:cs typeface="B Lotus" pitchFamily="2" charset="-78"/>
            </a:endParaRPr>
          </a:p>
          <a:p>
            <a:pPr algn="just" rtl="1"/>
            <a:endParaRPr lang="fa-IR" dirty="0" smtClean="0"/>
          </a:p>
          <a:p>
            <a:pPr algn="just" rtl="1"/>
            <a:endParaRPr lang="fa-IR" dirty="0" smtClean="0"/>
          </a:p>
          <a:p>
            <a:pPr algn="just"/>
            <a:endParaRPr lang="en-US" sz="2400" dirty="0" smtClean="0">
              <a:solidFill>
                <a:srgbClr val="002060"/>
              </a:solidFill>
              <a:cs typeface="B Lotus" pitchFamily="2" charset="-78"/>
            </a:endParaRPr>
          </a:p>
        </p:txBody>
      </p:sp>
      <p:pic>
        <p:nvPicPr>
          <p:cNvPr id="2050" name="Picture 2" descr="C:\Documents and Settings\abedinis1\Desktop\ranghaye khorak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066800"/>
            <a:ext cx="1367030" cy="1905000"/>
          </a:xfrm>
          <a:prstGeom prst="rect">
            <a:avLst/>
          </a:prstGeom>
          <a:noFill/>
        </p:spPr>
      </p:pic>
      <p:pic>
        <p:nvPicPr>
          <p:cNvPr id="5" name="Picture 2" descr="C:\Documents and Settings\abedinis1\Desktop\almujez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4267200"/>
            <a:ext cx="1347753" cy="1901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219200"/>
            <a:ext cx="7854696" cy="4572000"/>
          </a:xfrm>
        </p:spPr>
        <p:txBody>
          <a:bodyPr>
            <a:normAutofit/>
          </a:bodyPr>
          <a:lstStyle/>
          <a:p>
            <a:pPr lvl="0" algn="l" rtl="1"/>
            <a:r>
              <a:rPr lang="en-US" sz="2400" dirty="0" err="1" smtClean="0">
                <a:solidFill>
                  <a:srgbClr val="002060"/>
                </a:solidFill>
                <a:cs typeface="B Lotus" pitchFamily="2" charset="-78"/>
              </a:rPr>
              <a:t>Kalalinia</a:t>
            </a:r>
            <a:r>
              <a:rPr lang="en-US" sz="2400" dirty="0" smtClean="0">
                <a:solidFill>
                  <a:srgbClr val="002060"/>
                </a:solidFill>
                <a:cs typeface="B Lotus" pitchFamily="2" charset="-78"/>
              </a:rPr>
              <a:t>, F., </a:t>
            </a:r>
            <a:r>
              <a:rPr lang="en-US" sz="2400" dirty="0" err="1" smtClean="0">
                <a:solidFill>
                  <a:srgbClr val="002060"/>
                </a:solidFill>
                <a:cs typeface="B Lotus" pitchFamily="2" charset="-78"/>
              </a:rPr>
              <a:t>Mosaffa</a:t>
            </a:r>
            <a:r>
              <a:rPr lang="en-US" sz="2400" dirty="0" smtClean="0">
                <a:solidFill>
                  <a:srgbClr val="002060"/>
                </a:solidFill>
                <a:cs typeface="B Lotus" pitchFamily="2" charset="-78"/>
              </a:rPr>
              <a:t>, F., and </a:t>
            </a:r>
            <a:r>
              <a:rPr lang="en-US" sz="2400" dirty="0" err="1" smtClean="0">
                <a:solidFill>
                  <a:srgbClr val="002060"/>
                </a:solidFill>
                <a:cs typeface="B Lotus" pitchFamily="2" charset="-78"/>
              </a:rPr>
              <a:t>Behravan</a:t>
            </a:r>
            <a:r>
              <a:rPr lang="en-US" sz="2400" dirty="0" smtClean="0">
                <a:solidFill>
                  <a:srgbClr val="002060"/>
                </a:solidFill>
                <a:cs typeface="B Lotus" pitchFamily="2" charset="-78"/>
              </a:rPr>
              <a:t>, J. (2011). MCF-7 Breast Cancer Cell Line, a Model for the Study of the Association Between Inflammation and ABCG2-Mediated Multi Drug Resistance In: </a:t>
            </a:r>
            <a:r>
              <a:rPr lang="en-US" sz="2400" dirty="0" err="1" smtClean="0">
                <a:solidFill>
                  <a:srgbClr val="002060"/>
                </a:solidFill>
                <a:cs typeface="B Lotus" pitchFamily="2" charset="-78"/>
              </a:rPr>
              <a:t>Gunduz</a:t>
            </a:r>
            <a:r>
              <a:rPr lang="en-US" sz="2400" dirty="0" smtClean="0">
                <a:solidFill>
                  <a:srgbClr val="002060"/>
                </a:solidFill>
                <a:cs typeface="B Lotus" pitchFamily="2" charset="-78"/>
              </a:rPr>
              <a:t>, M., and </a:t>
            </a:r>
            <a:r>
              <a:rPr lang="en-US" sz="2400" dirty="0" err="1" smtClean="0">
                <a:solidFill>
                  <a:srgbClr val="002060"/>
                </a:solidFill>
                <a:cs typeface="B Lotus" pitchFamily="2" charset="-78"/>
              </a:rPr>
              <a:t>Gunduz</a:t>
            </a:r>
            <a:r>
              <a:rPr lang="en-US" sz="2400" dirty="0" smtClean="0">
                <a:solidFill>
                  <a:srgbClr val="002060"/>
                </a:solidFill>
                <a:cs typeface="B Lotus" pitchFamily="2" charset="-78"/>
              </a:rPr>
              <a:t>, S., (Ed.), Focusing Tumor Microenvironment, Stem cells and Metastasis, </a:t>
            </a:r>
            <a:r>
              <a:rPr lang="en-US" sz="2400" dirty="0" err="1" smtClean="0">
                <a:solidFill>
                  <a:srgbClr val="002060"/>
                </a:solidFill>
                <a:cs typeface="B Lotus" pitchFamily="2" charset="-78"/>
              </a:rPr>
              <a:t>Intech</a:t>
            </a:r>
            <a:r>
              <a:rPr lang="en-US" sz="2400" dirty="0" smtClean="0">
                <a:solidFill>
                  <a:srgbClr val="002060"/>
                </a:solidFill>
                <a:cs typeface="B Lotus" pitchFamily="2" charset="-78"/>
              </a:rPr>
              <a:t> Publishers. 343-358</a:t>
            </a:r>
          </a:p>
          <a:p>
            <a:endParaRPr lang="en-US" sz="2400" dirty="0" smtClean="0">
              <a:solidFill>
                <a:srgbClr val="002060"/>
              </a:solidFill>
              <a:cs typeface="B Lotus" pitchFamily="2" charset="-78"/>
            </a:endParaRPr>
          </a:p>
        </p:txBody>
      </p:sp>
      <p:pic>
        <p:nvPicPr>
          <p:cNvPr id="5" name="Picture 2" descr="D:\D Drive\samaneh\اطلاعات سال 90\کتب سال 90\کتب پاییز90\ketabe dr mosaff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8800" y="3657600"/>
            <a:ext cx="2057400" cy="29278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066800"/>
            <a:ext cx="7854696" cy="4495800"/>
          </a:xfrm>
        </p:spPr>
        <p:txBody>
          <a:bodyPr/>
          <a:lstStyle/>
          <a:p>
            <a:pPr lvl="0" algn="l" rtl="1"/>
            <a:r>
              <a:rPr lang="en-US" sz="2400" dirty="0" err="1" smtClean="0">
                <a:solidFill>
                  <a:srgbClr val="002060"/>
                </a:solidFill>
                <a:cs typeface="B Lotus" pitchFamily="2" charset="-78"/>
              </a:rPr>
              <a:t>Emami</a:t>
            </a:r>
            <a:r>
              <a:rPr lang="en-US" sz="2400" dirty="0" smtClean="0">
                <a:solidFill>
                  <a:srgbClr val="002060"/>
                </a:solidFill>
                <a:cs typeface="B Lotus" pitchFamily="2" charset="-78"/>
              </a:rPr>
              <a:t>, S.A. et </a:t>
            </a:r>
            <a:r>
              <a:rPr lang="en-US" sz="2400" dirty="0" err="1" smtClean="0">
                <a:solidFill>
                  <a:srgbClr val="002060"/>
                </a:solidFill>
                <a:cs typeface="B Lotus" pitchFamily="2" charset="-78"/>
              </a:rPr>
              <a:t>Aghazari</a:t>
            </a:r>
            <a:r>
              <a:rPr lang="en-US" sz="2400" dirty="0" smtClean="0">
                <a:solidFill>
                  <a:srgbClr val="002060"/>
                </a:solidFill>
                <a:cs typeface="B Lotus" pitchFamily="2" charset="-78"/>
              </a:rPr>
              <a:t>, F. “Les </a:t>
            </a:r>
            <a:r>
              <a:rPr lang="en-US" sz="2400" dirty="0" err="1" smtClean="0">
                <a:solidFill>
                  <a:srgbClr val="002060"/>
                </a:solidFill>
                <a:cs typeface="B Lotus" pitchFamily="2" charset="-78"/>
              </a:rPr>
              <a:t>Phanerogames</a:t>
            </a:r>
            <a:r>
              <a:rPr lang="en-US" sz="2400" dirty="0" smtClean="0">
                <a:solidFill>
                  <a:srgbClr val="002060"/>
                </a:solidFill>
                <a:cs typeface="B Lotus" pitchFamily="2" charset="-78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cs typeface="B Lotus" pitchFamily="2" charset="-78"/>
              </a:rPr>
              <a:t>Endemiques</a:t>
            </a:r>
            <a:r>
              <a:rPr lang="en-US" sz="2400" dirty="0" smtClean="0">
                <a:solidFill>
                  <a:srgbClr val="002060"/>
                </a:solidFill>
                <a:cs typeface="B Lotus" pitchFamily="2" charset="-78"/>
              </a:rPr>
              <a:t> de la </a:t>
            </a:r>
            <a:r>
              <a:rPr lang="en-US" sz="2400" dirty="0" err="1" smtClean="0">
                <a:solidFill>
                  <a:srgbClr val="002060"/>
                </a:solidFill>
                <a:cs typeface="B Lotus" pitchFamily="2" charset="-78"/>
              </a:rPr>
              <a:t>flore</a:t>
            </a:r>
            <a:r>
              <a:rPr lang="en-US" sz="2400" dirty="0" smtClean="0">
                <a:solidFill>
                  <a:srgbClr val="002060"/>
                </a:solidFill>
                <a:cs typeface="B Lotus" pitchFamily="2" charset="-78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cs typeface="B Lotus" pitchFamily="2" charset="-78"/>
              </a:rPr>
              <a:t>d’Iran</a:t>
            </a:r>
            <a:r>
              <a:rPr lang="en-US" sz="2400" dirty="0" smtClean="0">
                <a:solidFill>
                  <a:srgbClr val="002060"/>
                </a:solidFill>
                <a:cs typeface="B Lotus" pitchFamily="2" charset="-78"/>
              </a:rPr>
              <a:t>” Teheran University, Teheran, 2011</a:t>
            </a:r>
            <a:endParaRPr lang="fa-IR" sz="2400" dirty="0" smtClean="0">
              <a:solidFill>
                <a:srgbClr val="002060"/>
              </a:solidFill>
              <a:cs typeface="B Lotus" pitchFamily="2" charset="-78"/>
            </a:endParaRPr>
          </a:p>
          <a:p>
            <a:pPr lvl="0" algn="l" rtl="1"/>
            <a:endParaRPr lang="fa-IR" sz="2400" dirty="0" smtClean="0">
              <a:solidFill>
                <a:srgbClr val="002060"/>
              </a:solidFill>
              <a:cs typeface="B Lotus" pitchFamily="2" charset="-78"/>
            </a:endParaRPr>
          </a:p>
          <a:p>
            <a:pPr lvl="0" algn="l" rtl="1"/>
            <a:endParaRPr lang="fa-IR" sz="2400" dirty="0" smtClean="0">
              <a:solidFill>
                <a:srgbClr val="002060"/>
              </a:solidFill>
              <a:cs typeface="B Lotus" pitchFamily="2" charset="-78"/>
            </a:endParaRPr>
          </a:p>
          <a:p>
            <a:pPr algn="l" rtl="1"/>
            <a:r>
              <a:rPr lang="en-US" sz="2400" dirty="0" err="1" smtClean="0">
                <a:solidFill>
                  <a:srgbClr val="002060"/>
                </a:solidFill>
                <a:cs typeface="B Lotus" pitchFamily="2" charset="-78"/>
              </a:rPr>
              <a:t>Seyed</a:t>
            </a:r>
            <a:r>
              <a:rPr lang="en-US" sz="2400" dirty="0" smtClean="0">
                <a:solidFill>
                  <a:srgbClr val="002060"/>
                </a:solidFill>
                <a:cs typeface="B Lotus" pitchFamily="2" charset="-78"/>
              </a:rPr>
              <a:t> Ahmad </a:t>
            </a:r>
            <a:r>
              <a:rPr lang="en-US" sz="2400" dirty="0" err="1" smtClean="0">
                <a:solidFill>
                  <a:srgbClr val="002060"/>
                </a:solidFill>
                <a:cs typeface="B Lotus" pitchFamily="2" charset="-78"/>
              </a:rPr>
              <a:t>Emami</a:t>
            </a:r>
            <a:r>
              <a:rPr lang="en-US" sz="2400" dirty="0" smtClean="0">
                <a:solidFill>
                  <a:srgbClr val="002060"/>
                </a:solidFill>
                <a:cs typeface="B Lotus" pitchFamily="2" charset="-78"/>
              </a:rPr>
              <a:t>, Zahra </a:t>
            </a:r>
            <a:r>
              <a:rPr lang="en-US" sz="2400" dirty="0" err="1" smtClean="0">
                <a:solidFill>
                  <a:srgbClr val="002060"/>
                </a:solidFill>
                <a:cs typeface="B Lotus" pitchFamily="2" charset="-78"/>
              </a:rPr>
              <a:t>Tayarani-Najaran</a:t>
            </a:r>
            <a:r>
              <a:rPr lang="en-US" sz="2400" dirty="0" smtClean="0">
                <a:solidFill>
                  <a:srgbClr val="002060"/>
                </a:solidFill>
                <a:cs typeface="B Lotus" pitchFamily="2" charset="-78"/>
              </a:rPr>
              <a:t>. </a:t>
            </a:r>
            <a:r>
              <a:rPr lang="en-US" sz="2400" dirty="0" err="1" smtClean="0">
                <a:solidFill>
                  <a:srgbClr val="002060"/>
                </a:solidFill>
                <a:cs typeface="B Lotus" pitchFamily="2" charset="-78"/>
              </a:rPr>
              <a:t>Cytotoxic</a:t>
            </a:r>
            <a:r>
              <a:rPr lang="en-US" sz="2400" dirty="0" smtClean="0">
                <a:solidFill>
                  <a:srgbClr val="002060"/>
                </a:solidFill>
                <a:cs typeface="B Lotus" pitchFamily="2" charset="-78"/>
              </a:rPr>
              <a:t> Plants: Potential Uses in Prevention and Treatment of Cancer. </a:t>
            </a:r>
            <a:r>
              <a:rPr lang="en-US" sz="2400" dirty="0" err="1" smtClean="0">
                <a:solidFill>
                  <a:srgbClr val="002060"/>
                </a:solidFill>
                <a:cs typeface="B Lotus" pitchFamily="2" charset="-78"/>
              </a:rPr>
              <a:t>InTech</a:t>
            </a:r>
            <a:r>
              <a:rPr lang="en-US" sz="2400" dirty="0" smtClean="0">
                <a:solidFill>
                  <a:srgbClr val="002060"/>
                </a:solidFill>
                <a:cs typeface="B Lotus" pitchFamily="2" charset="-78"/>
              </a:rPr>
              <a:t>. "Cancer Treatment / Book 1", ISBN 978-953-307-397-2., 2011</a:t>
            </a:r>
          </a:p>
          <a:p>
            <a:pPr lvl="0" algn="l" rtl="1"/>
            <a:endParaRPr lang="en-US" sz="2400" dirty="0" smtClean="0">
              <a:solidFill>
                <a:srgbClr val="002060"/>
              </a:solidFill>
              <a:cs typeface="B Lotus" pitchFamily="2" charset="-78"/>
            </a:endParaRPr>
          </a:p>
          <a:p>
            <a:endParaRPr lang="en-US" dirty="0"/>
          </a:p>
        </p:txBody>
      </p:sp>
      <p:pic>
        <p:nvPicPr>
          <p:cNvPr id="6146" name="Picture 2" descr="D:\D Drive\samaneh\اطلاعات سال 90\کتب سال 90\کتب پاییز90\ketabe dr emami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9000" y="4419600"/>
            <a:ext cx="1219200" cy="1735015"/>
          </a:xfrm>
          <a:prstGeom prst="rect">
            <a:avLst/>
          </a:prstGeom>
          <a:noFill/>
        </p:spPr>
      </p:pic>
      <p:pic>
        <p:nvPicPr>
          <p:cNvPr id="1026" name="Picture 2" descr="C:\Documents and Settings\abedinis1\Desktop\franc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990600"/>
            <a:ext cx="1447800" cy="19585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1447800"/>
            <a:ext cx="7854696" cy="3533336"/>
          </a:xfrm>
        </p:spPr>
        <p:txBody>
          <a:bodyPr/>
          <a:lstStyle/>
          <a:p>
            <a:pPr lvl="0" algn="r" rtl="1"/>
            <a:r>
              <a:rPr lang="en-US" sz="2400" dirty="0" err="1" smtClean="0">
                <a:solidFill>
                  <a:srgbClr val="002060"/>
                </a:solidFill>
                <a:cs typeface="B Lotus" pitchFamily="2" charset="-78"/>
              </a:rPr>
              <a:t>Opioids</a:t>
            </a:r>
            <a:r>
              <a:rPr lang="en-US" sz="2400" dirty="0" smtClean="0">
                <a:solidFill>
                  <a:srgbClr val="002060"/>
                </a:solidFill>
                <a:cs typeface="B Lotus" pitchFamily="2" charset="-78"/>
              </a:rPr>
              <a:t> and opiates in hand book of drug interactions</a:t>
            </a:r>
            <a:r>
              <a:rPr lang="fa-IR" sz="2400" dirty="0" smtClean="0">
                <a:solidFill>
                  <a:srgbClr val="002060"/>
                </a:solidFill>
                <a:cs typeface="B Lotus" pitchFamily="2" charset="-78"/>
              </a:rPr>
              <a:t>   </a:t>
            </a:r>
          </a:p>
          <a:p>
            <a:pPr lvl="0" algn="r" rtl="1"/>
            <a:r>
              <a:rPr lang="fa-IR" sz="2400" dirty="0" smtClean="0">
                <a:solidFill>
                  <a:srgbClr val="002060"/>
                </a:solidFill>
                <a:cs typeface="B Lotus" pitchFamily="2" charset="-78"/>
              </a:rPr>
              <a:t>تالیف یک فصل از کتاب توسط آقای دکتر معلم</a:t>
            </a:r>
            <a:endParaRPr lang="en-US" sz="2400" dirty="0" smtClean="0">
              <a:solidFill>
                <a:srgbClr val="002060"/>
              </a:solidFill>
              <a:cs typeface="B Lotus" pitchFamily="2" charset="-78"/>
            </a:endParaRPr>
          </a:p>
          <a:p>
            <a:endParaRPr lang="en-US" dirty="0"/>
          </a:p>
        </p:txBody>
      </p:sp>
      <p:pic>
        <p:nvPicPr>
          <p:cNvPr id="1026" name="Picture 2" descr="C:\Documents and Settings\abedinis1\Desktop\dr moalle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2590285"/>
            <a:ext cx="2133600" cy="32040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28600"/>
            <a:ext cx="8458200" cy="1828800"/>
          </a:xfrm>
        </p:spPr>
        <p:txBody>
          <a:bodyPr>
            <a:normAutofit/>
          </a:bodyPr>
          <a:lstStyle/>
          <a:p>
            <a:pPr algn="ctr"/>
            <a:r>
              <a:rPr lang="fa-IR" sz="4400" dirty="0" smtClean="0">
                <a:solidFill>
                  <a:srgbClr val="FFFF00"/>
                </a:solidFill>
                <a:cs typeface="B Nazanin" pitchFamily="2" charset="-78"/>
              </a:rPr>
              <a:t>اختراعات دانشکده در سال 1390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2438400"/>
            <a:ext cx="7854696" cy="3581400"/>
          </a:xfrm>
        </p:spPr>
        <p:txBody>
          <a:bodyPr/>
          <a:lstStyle/>
          <a:p>
            <a:pPr lvl="0"/>
            <a:r>
              <a:rPr lang="fa-IR" sz="2400" dirty="0" smtClean="0">
                <a:solidFill>
                  <a:srgbClr val="002060"/>
                </a:solidFill>
                <a:cs typeface="B Lotus" pitchFamily="2" charset="-78"/>
              </a:rPr>
              <a:t>تولید اولین فرآورده نانودارویی تزریقی ضدسرطان سینا دوکسوزم(دوکسوروبیسین هیدروکلراید لیپوزومی تزریقی): آقای دکتر محمودرضا جعفری</a:t>
            </a:r>
            <a:endParaRPr lang="en-US" sz="2400" dirty="0" smtClean="0">
              <a:solidFill>
                <a:srgbClr val="002060"/>
              </a:solidFill>
              <a:cs typeface="B Lotus" pitchFamily="2" charset="-78"/>
            </a:endParaRPr>
          </a:p>
          <a:p>
            <a:endParaRPr lang="en-US" dirty="0"/>
          </a:p>
        </p:txBody>
      </p:sp>
      <p:pic>
        <p:nvPicPr>
          <p:cNvPr id="7170" name="Picture 2" descr="SinaDoxosom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3429000"/>
            <a:ext cx="1981200" cy="274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1" descr="C:\Users\نشق\Desktop\StandDaxosom copy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3581400"/>
            <a:ext cx="2971800" cy="2521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609600"/>
            <a:ext cx="8458200" cy="1828800"/>
          </a:xfrm>
        </p:spPr>
        <p:txBody>
          <a:bodyPr/>
          <a:lstStyle/>
          <a:p>
            <a:pPr algn="ctr"/>
            <a:r>
              <a:rPr lang="fa-IR" sz="4400" dirty="0" smtClean="0">
                <a:solidFill>
                  <a:srgbClr val="FFFF00"/>
                </a:solidFill>
                <a:cs typeface="B Nazanin" pitchFamily="2" charset="-78"/>
              </a:rPr>
              <a:t>رتبه های کسب شده دانشکده در جشنواره رازی در سال 1390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667000"/>
            <a:ext cx="7924800" cy="3581400"/>
          </a:xfrm>
        </p:spPr>
        <p:txBody>
          <a:bodyPr>
            <a:normAutofit/>
          </a:bodyPr>
          <a:lstStyle/>
          <a:p>
            <a:pPr lvl="0" rtl="1"/>
            <a:r>
              <a:rPr lang="fa-IR" sz="2400" dirty="0" smtClean="0">
                <a:solidFill>
                  <a:srgbClr val="002060"/>
                </a:solidFill>
                <a:cs typeface="B Lotus" pitchFamily="2" charset="-78"/>
              </a:rPr>
              <a:t>- </a:t>
            </a:r>
            <a:r>
              <a:rPr lang="ar-SA" sz="2400" dirty="0" smtClean="0">
                <a:solidFill>
                  <a:srgbClr val="002060"/>
                </a:solidFill>
                <a:cs typeface="B Lotus" pitchFamily="2" charset="-78"/>
              </a:rPr>
              <a:t>دانشجوی برگزیده در هفدهمین جشنواره تحقیقاتی علوم پزشکی رازی سال90: آقای دکتر امیرحسین صاحبکار</a:t>
            </a:r>
            <a:endParaRPr lang="en-US" sz="2400" dirty="0" smtClean="0">
              <a:solidFill>
                <a:srgbClr val="002060"/>
              </a:solidFill>
              <a:cs typeface="B Lotus" pitchFamily="2" charset="-78"/>
            </a:endParaRPr>
          </a:p>
          <a:p>
            <a:pPr lvl="0" rtl="1"/>
            <a:r>
              <a:rPr lang="fa-IR" sz="2400" dirty="0" smtClean="0">
                <a:solidFill>
                  <a:srgbClr val="002060"/>
                </a:solidFill>
                <a:cs typeface="B Lotus" pitchFamily="2" charset="-78"/>
              </a:rPr>
              <a:t>- </a:t>
            </a:r>
            <a:r>
              <a:rPr lang="ar-SA" sz="2400" dirty="0" smtClean="0">
                <a:solidFill>
                  <a:srgbClr val="002060"/>
                </a:solidFill>
                <a:cs typeface="B Lotus" pitchFamily="2" charset="-78"/>
              </a:rPr>
              <a:t>رتبه سوم گروه محققان در هفدهمین جشنواره تحقیقاتی علوم پزشکی رازی سال90: آقای دکتر جواد بهروان</a:t>
            </a:r>
            <a:endParaRPr lang="en-US" sz="2400" dirty="0" smtClean="0">
              <a:solidFill>
                <a:srgbClr val="002060"/>
              </a:solidFill>
              <a:cs typeface="B Lotus" pitchFamily="2" charset="-78"/>
            </a:endParaRPr>
          </a:p>
          <a:p>
            <a:r>
              <a:rPr lang="fa-IR" sz="2400" dirty="0" smtClean="0">
                <a:solidFill>
                  <a:srgbClr val="002060"/>
                </a:solidFill>
                <a:cs typeface="B Lotus" pitchFamily="2" charset="-78"/>
              </a:rPr>
              <a:t>- </a:t>
            </a:r>
            <a:r>
              <a:rPr lang="ar-SA" sz="2400" dirty="0" smtClean="0">
                <a:solidFill>
                  <a:srgbClr val="002060"/>
                </a:solidFill>
                <a:cs typeface="B Lotus" pitchFamily="2" charset="-78"/>
              </a:rPr>
              <a:t>کسب مقام برتر در بخش نشریات علوم پزشکی هفدهمین جشنواره تحقیقاتی علوم پزشکی رازی: مجله زبان انگلیسی علوم پایه پزشکی </a:t>
            </a:r>
            <a:r>
              <a:rPr lang="en-US" sz="2400" dirty="0" smtClean="0">
                <a:solidFill>
                  <a:srgbClr val="002060"/>
                </a:solidFill>
                <a:cs typeface="B Lotus" pitchFamily="2" charset="-78"/>
              </a:rPr>
              <a:t>Basic Medical Sciences Iranian Journal of </a:t>
            </a:r>
            <a:r>
              <a:rPr lang="ar-SA" sz="2400" dirty="0" smtClean="0">
                <a:solidFill>
                  <a:srgbClr val="002060"/>
                </a:solidFill>
                <a:cs typeface="B Lotus" pitchFamily="2" charset="-78"/>
              </a:rPr>
              <a:t>از دانشگاه علوم پزشکي مشهد: مدیر مسئول خانم دکتر فضلی بزاز</a:t>
            </a:r>
            <a:endParaRPr lang="en-US" sz="2400" dirty="0" smtClean="0">
              <a:solidFill>
                <a:srgbClr val="002060"/>
              </a:solidFill>
              <a:cs typeface="B Lotus" pitchFamily="2" charset="-78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0"/>
            <a:ext cx="8915400" cy="1828800"/>
          </a:xfrm>
        </p:spPr>
        <p:txBody>
          <a:bodyPr>
            <a:normAutofit/>
          </a:bodyPr>
          <a:lstStyle/>
          <a:p>
            <a:pPr algn="ctr"/>
            <a:r>
              <a:rPr lang="fa-IR" sz="4400" dirty="0" smtClean="0">
                <a:solidFill>
                  <a:srgbClr val="FFFF00"/>
                </a:solidFill>
                <a:cs typeface="B Nazanin" pitchFamily="2" charset="-78"/>
              </a:rPr>
              <a:t>افتخارات دانشکده در هفته پژوهش سال 1390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286000"/>
            <a:ext cx="8534400" cy="3152336"/>
          </a:xfrm>
        </p:spPr>
        <p:txBody>
          <a:bodyPr>
            <a:normAutofit fontScale="55000" lnSpcReduction="20000"/>
          </a:bodyPr>
          <a:lstStyle/>
          <a:p>
            <a:pPr lvl="0" rtl="1"/>
            <a:r>
              <a:rPr lang="fa-IR" sz="3400" dirty="0" smtClean="0">
                <a:solidFill>
                  <a:srgbClr val="002060"/>
                </a:solidFill>
                <a:cs typeface="B Lotus" pitchFamily="2" charset="-78"/>
              </a:rPr>
              <a:t>- </a:t>
            </a:r>
            <a:r>
              <a:rPr lang="ar-SA" sz="3400" dirty="0" smtClean="0">
                <a:solidFill>
                  <a:srgbClr val="002060"/>
                </a:solidFill>
                <a:cs typeface="B Lotus" pitchFamily="2" charset="-78"/>
              </a:rPr>
              <a:t>رتبه اول پژوهشگر برتر در زمینه علوم دارویی: دکتر جواد بهروان</a:t>
            </a:r>
            <a:endParaRPr lang="en-US" sz="3400" dirty="0" smtClean="0">
              <a:solidFill>
                <a:srgbClr val="002060"/>
              </a:solidFill>
              <a:cs typeface="B Lotus" pitchFamily="2" charset="-78"/>
            </a:endParaRPr>
          </a:p>
          <a:p>
            <a:pPr lvl="0" rtl="1"/>
            <a:r>
              <a:rPr lang="fa-IR" sz="3400" dirty="0" smtClean="0">
                <a:solidFill>
                  <a:srgbClr val="002060"/>
                </a:solidFill>
                <a:cs typeface="B Lotus" pitchFamily="2" charset="-78"/>
              </a:rPr>
              <a:t>- </a:t>
            </a:r>
            <a:r>
              <a:rPr lang="ar-SA" sz="3400" dirty="0" smtClean="0">
                <a:solidFill>
                  <a:srgbClr val="002060"/>
                </a:solidFill>
                <a:cs typeface="B Lotus" pitchFamily="2" charset="-78"/>
              </a:rPr>
              <a:t>رتبه دوم پژوهشگر برتر در زمینه علوم دارویی: دکتر غلامرضا کریمی</a:t>
            </a:r>
            <a:endParaRPr lang="en-US" sz="3400" dirty="0" smtClean="0">
              <a:solidFill>
                <a:srgbClr val="002060"/>
              </a:solidFill>
              <a:cs typeface="B Lotus" pitchFamily="2" charset="-78"/>
            </a:endParaRPr>
          </a:p>
          <a:p>
            <a:pPr lvl="0" rtl="1"/>
            <a:r>
              <a:rPr lang="fa-IR" sz="3400" dirty="0" smtClean="0">
                <a:solidFill>
                  <a:srgbClr val="002060"/>
                </a:solidFill>
                <a:cs typeface="B Lotus" pitchFamily="2" charset="-78"/>
              </a:rPr>
              <a:t>- </a:t>
            </a:r>
            <a:r>
              <a:rPr lang="ar-SA" sz="3400" dirty="0" smtClean="0">
                <a:solidFill>
                  <a:srgbClr val="002060"/>
                </a:solidFill>
                <a:cs typeface="B Lotus" pitchFamily="2" charset="-78"/>
              </a:rPr>
              <a:t>رتبه سوم پژوهشگر برتر در زمینه علوم دارویی: دکتر سیداحمد مهاجری</a:t>
            </a:r>
            <a:endParaRPr lang="en-US" sz="3400" dirty="0" smtClean="0">
              <a:solidFill>
                <a:srgbClr val="002060"/>
              </a:solidFill>
              <a:cs typeface="B Lotus" pitchFamily="2" charset="-78"/>
            </a:endParaRPr>
          </a:p>
          <a:p>
            <a:pPr lvl="0" rtl="1"/>
            <a:r>
              <a:rPr lang="fa-IR" sz="3400" dirty="0" smtClean="0">
                <a:solidFill>
                  <a:srgbClr val="002060"/>
                </a:solidFill>
                <a:cs typeface="B Lotus" pitchFamily="2" charset="-78"/>
              </a:rPr>
              <a:t>- </a:t>
            </a:r>
            <a:r>
              <a:rPr lang="ar-SA" sz="3400" dirty="0" smtClean="0">
                <a:solidFill>
                  <a:srgbClr val="002060"/>
                </a:solidFill>
                <a:cs typeface="B Lotus" pitchFamily="2" charset="-78"/>
              </a:rPr>
              <a:t>رتبه اول در بین محققین برجسته دانشگاه: دکتر حسین حسین زاده</a:t>
            </a:r>
            <a:endParaRPr lang="en-US" sz="3400" dirty="0" smtClean="0">
              <a:solidFill>
                <a:srgbClr val="002060"/>
              </a:solidFill>
              <a:cs typeface="B Lotus" pitchFamily="2" charset="-78"/>
            </a:endParaRPr>
          </a:p>
          <a:p>
            <a:pPr lvl="0" rtl="1"/>
            <a:r>
              <a:rPr lang="fa-IR" sz="3400" dirty="0" smtClean="0">
                <a:solidFill>
                  <a:srgbClr val="002060"/>
                </a:solidFill>
                <a:cs typeface="B Lotus" pitchFamily="2" charset="-78"/>
              </a:rPr>
              <a:t>- </a:t>
            </a:r>
            <a:r>
              <a:rPr lang="ar-SA" sz="3400" dirty="0" smtClean="0">
                <a:solidFill>
                  <a:srgbClr val="002060"/>
                </a:solidFill>
                <a:cs typeface="B Lotus" pitchFamily="2" charset="-78"/>
              </a:rPr>
              <a:t>دانشجوی برگزیده مقطع تخصص: دکتر امیرحسین صاحبکار</a:t>
            </a:r>
            <a:endParaRPr lang="en-US" sz="3400" dirty="0" smtClean="0">
              <a:solidFill>
                <a:srgbClr val="002060"/>
              </a:solidFill>
              <a:cs typeface="B Lotus" pitchFamily="2" charset="-78"/>
            </a:endParaRPr>
          </a:p>
          <a:p>
            <a:pPr lvl="0" rtl="1"/>
            <a:r>
              <a:rPr lang="fa-IR" sz="3400" dirty="0" smtClean="0">
                <a:solidFill>
                  <a:srgbClr val="002060"/>
                </a:solidFill>
                <a:cs typeface="B Lotus" pitchFamily="2" charset="-78"/>
              </a:rPr>
              <a:t>- </a:t>
            </a:r>
            <a:r>
              <a:rPr lang="ar-SA" sz="3400" dirty="0" smtClean="0">
                <a:solidFill>
                  <a:srgbClr val="002060"/>
                </a:solidFill>
                <a:cs typeface="B Lotus" pitchFamily="2" charset="-78"/>
              </a:rPr>
              <a:t>گروه پژوهش های کاربردی و فناورانه: دکتر محمودرضا جعفری</a:t>
            </a:r>
            <a:endParaRPr lang="en-US" sz="3400" dirty="0" smtClean="0">
              <a:solidFill>
                <a:srgbClr val="002060"/>
              </a:solidFill>
              <a:cs typeface="B Lotus" pitchFamily="2" charset="-78"/>
            </a:endParaRPr>
          </a:p>
          <a:p>
            <a:pPr lvl="0" rtl="1"/>
            <a:r>
              <a:rPr lang="fa-IR" sz="3400" dirty="0" smtClean="0">
                <a:solidFill>
                  <a:srgbClr val="002060"/>
                </a:solidFill>
                <a:cs typeface="B Lotus" pitchFamily="2" charset="-78"/>
              </a:rPr>
              <a:t>- </a:t>
            </a:r>
            <a:r>
              <a:rPr lang="ar-SA" sz="3400" dirty="0" smtClean="0">
                <a:solidFill>
                  <a:srgbClr val="002060"/>
                </a:solidFill>
                <a:cs typeface="B Lotus" pitchFamily="2" charset="-78"/>
              </a:rPr>
              <a:t>مرکز تحقیقات برگزیده مصوب وزارت: مرکز تحقیقات علوم دارویی: رئیس مرکز: دکتر محمد رمضانی</a:t>
            </a:r>
            <a:endParaRPr lang="en-US" sz="3400" dirty="0" smtClean="0">
              <a:solidFill>
                <a:srgbClr val="002060"/>
              </a:solidFill>
              <a:cs typeface="B Lotus" pitchFamily="2" charset="-78"/>
            </a:endParaRPr>
          </a:p>
          <a:p>
            <a:pPr lvl="0" rtl="1"/>
            <a:r>
              <a:rPr lang="fa-IR" sz="3400" dirty="0" smtClean="0">
                <a:solidFill>
                  <a:srgbClr val="002060"/>
                </a:solidFill>
                <a:cs typeface="B Lotus" pitchFamily="2" charset="-78"/>
              </a:rPr>
              <a:t>- </a:t>
            </a:r>
            <a:r>
              <a:rPr lang="ar-SA" sz="3400" dirty="0" smtClean="0">
                <a:solidFill>
                  <a:srgbClr val="002060"/>
                </a:solidFill>
                <a:cs typeface="B Lotus" pitchFamily="2" charset="-78"/>
              </a:rPr>
              <a:t>دانشکده برتر: دانشکده داروسازی: رئیس دانشکده آقای دکتر محسن ایمن شهیدی</a:t>
            </a:r>
            <a:endParaRPr lang="en-US" sz="3400" dirty="0" smtClean="0">
              <a:solidFill>
                <a:srgbClr val="002060"/>
              </a:solidFill>
              <a:cs typeface="B Lotus" pitchFamily="2" charset="-78"/>
            </a:endParaRPr>
          </a:p>
          <a:p>
            <a:pPr lvl="0" rtl="1"/>
            <a:r>
              <a:rPr lang="fa-IR" sz="3400" dirty="0" smtClean="0">
                <a:solidFill>
                  <a:srgbClr val="002060"/>
                </a:solidFill>
                <a:cs typeface="B Lotus" pitchFamily="2" charset="-78"/>
              </a:rPr>
              <a:t>- </a:t>
            </a:r>
            <a:r>
              <a:rPr lang="ar-SA" sz="3400" dirty="0" smtClean="0">
                <a:solidFill>
                  <a:srgbClr val="002060"/>
                </a:solidFill>
                <a:cs typeface="B Lotus" pitchFamily="2" charset="-78"/>
              </a:rPr>
              <a:t>گروه برتر دانشکده: گروه بیوتکنولوژی: مدیر گروه: دکتر فاطمه مصفا</a:t>
            </a:r>
            <a:endParaRPr lang="en-US" sz="3400" dirty="0" smtClean="0">
              <a:solidFill>
                <a:srgbClr val="002060"/>
              </a:solidFill>
              <a:cs typeface="B Lotus" pitchFamily="2" charset="-78"/>
            </a:endParaRPr>
          </a:p>
          <a:p>
            <a:pPr lvl="0" rtl="1"/>
            <a:r>
              <a:rPr lang="fa-IR" sz="3400" dirty="0" smtClean="0">
                <a:solidFill>
                  <a:srgbClr val="002060"/>
                </a:solidFill>
                <a:cs typeface="B Lotus" pitchFamily="2" charset="-78"/>
              </a:rPr>
              <a:t>- </a:t>
            </a:r>
            <a:r>
              <a:rPr lang="ar-SA" sz="3400" dirty="0" smtClean="0">
                <a:solidFill>
                  <a:srgbClr val="002060"/>
                </a:solidFill>
                <a:cs typeface="B Lotus" pitchFamily="2" charset="-78"/>
              </a:rPr>
              <a:t>مترجم برگزیده: دکتر محسن ایمن شهیدی</a:t>
            </a:r>
            <a:endParaRPr lang="en-US" sz="3400" dirty="0" smtClean="0">
              <a:solidFill>
                <a:srgbClr val="002060"/>
              </a:solidFill>
              <a:cs typeface="B Lotus" pitchFamily="2" charset="-78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447800"/>
            <a:ext cx="7854696" cy="3276600"/>
          </a:xfrm>
        </p:spPr>
        <p:txBody>
          <a:bodyPr/>
          <a:lstStyle/>
          <a:p>
            <a:pPr algn="ctr"/>
            <a:r>
              <a:rPr lang="fa-IR" sz="2800" dirty="0" smtClean="0">
                <a:solidFill>
                  <a:srgbClr val="FFFF00"/>
                </a:solidFill>
                <a:cs typeface="B Nazanin" pitchFamily="2" charset="-78"/>
              </a:rPr>
              <a:t>تعداد طرح های تحقیقاتی مصوب شورای پژوهشی دانشکده در سال 90:</a:t>
            </a:r>
          </a:p>
          <a:p>
            <a:pPr algn="ctr"/>
            <a:endParaRPr lang="fa-IR" sz="2800" dirty="0" smtClean="0">
              <a:solidFill>
                <a:srgbClr val="FFFF00"/>
              </a:solidFill>
              <a:cs typeface="B Nazanin" pitchFamily="2" charset="-78"/>
            </a:endParaRPr>
          </a:p>
          <a:p>
            <a:pPr algn="ctr"/>
            <a:endParaRPr lang="fa-IR" sz="2800" dirty="0" smtClean="0">
              <a:solidFill>
                <a:srgbClr val="FFFF00"/>
              </a:solidFill>
              <a:cs typeface="B Nazanin" pitchFamily="2" charset="-78"/>
            </a:endParaRPr>
          </a:p>
          <a:p>
            <a:pPr algn="ctr" rtl="1"/>
            <a:r>
              <a:rPr lang="fa-IR" sz="2800" dirty="0" smtClean="0">
                <a:solidFill>
                  <a:srgbClr val="FFFF00"/>
                </a:solidFill>
                <a:cs typeface="B Nazanin" pitchFamily="2" charset="-78"/>
              </a:rPr>
              <a:t> </a:t>
            </a:r>
            <a:r>
              <a:rPr lang="fa-IR" sz="4000" b="1" dirty="0" smtClean="0"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Century Gothic" pitchFamily="34" charset="0"/>
                <a:cs typeface="B Nazanin" pitchFamily="2" charset="-78"/>
              </a:rPr>
              <a:t>75 طرح</a:t>
            </a:r>
          </a:p>
          <a:p>
            <a:pPr algn="ctr" rtl="1"/>
            <a:r>
              <a:rPr lang="fa-IR" sz="4000" b="1" dirty="0" smtClean="0"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Century Gothic" pitchFamily="34" charset="0"/>
                <a:cs typeface="B Nazanin" pitchFamily="2" charset="-78"/>
              </a:rPr>
              <a:t>سرانه به عضو هیات علمی:2/34</a:t>
            </a:r>
            <a:endParaRPr lang="en-US" sz="4000" b="1" dirty="0" smtClean="0">
              <a:solidFill>
                <a:srgbClr val="00206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Century Gothic" pitchFamily="34" charset="0"/>
              <a:cs typeface="B Nazanin" pitchFamily="2" charset="-78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-304800"/>
            <a:ext cx="7851648" cy="1828800"/>
          </a:xfrm>
        </p:spPr>
        <p:txBody>
          <a:bodyPr>
            <a:normAutofit/>
          </a:bodyPr>
          <a:lstStyle/>
          <a:p>
            <a:pPr algn="ctr"/>
            <a:r>
              <a:rPr lang="fa-IR" sz="4000" dirty="0" smtClean="0">
                <a:solidFill>
                  <a:srgbClr val="FFFF00"/>
                </a:solidFill>
                <a:cs typeface="B Nazanin" pitchFamily="2" charset="-78"/>
              </a:rPr>
              <a:t>فعالیتهای کمیته تحقیقات دانشجویی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133600"/>
            <a:ext cx="8686800" cy="4191000"/>
          </a:xfrm>
        </p:spPr>
        <p:txBody>
          <a:bodyPr>
            <a:noAutofit/>
          </a:bodyPr>
          <a:lstStyle/>
          <a:p>
            <a:pPr algn="ctr" rtl="1">
              <a:lnSpc>
                <a:spcPct val="110000"/>
              </a:lnSpc>
            </a:pPr>
            <a:r>
              <a:rPr lang="fa-IR" sz="2400" b="1" dirty="0" smtClean="0">
                <a:solidFill>
                  <a:srgbClr val="002060"/>
                </a:solidFill>
                <a:latin typeface="Century Gothic" pitchFamily="34" charset="0"/>
                <a:cs typeface="B Titr" pitchFamily="2" charset="-78"/>
              </a:rPr>
              <a:t>کارگاه های برگزار شده:</a:t>
            </a:r>
          </a:p>
          <a:p>
            <a:pPr rtl="1">
              <a:lnSpc>
                <a:spcPct val="110000"/>
              </a:lnSpc>
              <a:buFontTx/>
              <a:buChar char="-"/>
            </a:pPr>
            <a:r>
              <a:rPr lang="fa-IR" sz="2400" dirty="0" smtClean="0">
                <a:solidFill>
                  <a:srgbClr val="002060"/>
                </a:solidFill>
                <a:latin typeface="Century Gothic" pitchFamily="34" charset="0"/>
                <a:cs typeface="B Nazanin" pitchFamily="2" charset="-78"/>
              </a:rPr>
              <a:t>کارگاه کمکهای اولیه</a:t>
            </a:r>
          </a:p>
          <a:p>
            <a:pPr rtl="1">
              <a:lnSpc>
                <a:spcPct val="110000"/>
              </a:lnSpc>
              <a:buFontTx/>
              <a:buChar char="-"/>
            </a:pPr>
            <a:r>
              <a:rPr lang="fa-IR" sz="2400" dirty="0" smtClean="0">
                <a:solidFill>
                  <a:srgbClr val="002060"/>
                </a:solidFill>
                <a:latin typeface="Century Gothic" pitchFamily="34" charset="0"/>
                <a:cs typeface="B Nazanin" pitchFamily="2" charset="-78"/>
              </a:rPr>
              <a:t>کارگاه مقاله نویسی</a:t>
            </a:r>
          </a:p>
          <a:p>
            <a:pPr rtl="1">
              <a:lnSpc>
                <a:spcPct val="110000"/>
              </a:lnSpc>
              <a:buFontTx/>
              <a:buChar char="-"/>
            </a:pPr>
            <a:r>
              <a:rPr lang="fa-IR" sz="2400" dirty="0" smtClean="0">
                <a:solidFill>
                  <a:srgbClr val="002060"/>
                </a:solidFill>
                <a:latin typeface="Century Gothic" pitchFamily="34" charset="0"/>
                <a:cs typeface="B Nazanin" pitchFamily="2" charset="-78"/>
              </a:rPr>
              <a:t>-کارگاه دارودرمانی اعتیاد</a:t>
            </a:r>
          </a:p>
          <a:p>
            <a:pPr rtl="1">
              <a:lnSpc>
                <a:spcPct val="110000"/>
              </a:lnSpc>
              <a:buFontTx/>
              <a:buChar char="-"/>
            </a:pPr>
            <a:r>
              <a:rPr lang="fa-IR" sz="2400" dirty="0" smtClean="0">
                <a:solidFill>
                  <a:srgbClr val="002060"/>
                </a:solidFill>
                <a:latin typeface="Century Gothic" pitchFamily="34" charset="0"/>
                <a:cs typeface="B Nazanin" pitchFamily="2" charset="-78"/>
              </a:rPr>
              <a:t>-کارگاه بانک اطلاعاتی </a:t>
            </a:r>
            <a:r>
              <a:rPr lang="en-US" sz="2400" dirty="0" smtClean="0">
                <a:solidFill>
                  <a:srgbClr val="002060"/>
                </a:solidFill>
                <a:latin typeface="Century Gothic" pitchFamily="34" charset="0"/>
                <a:cs typeface="B Nazanin" pitchFamily="2" charset="-78"/>
              </a:rPr>
              <a:t>ISI</a:t>
            </a:r>
            <a:endParaRPr lang="fa-IR" sz="2400" dirty="0" smtClean="0">
              <a:solidFill>
                <a:srgbClr val="002060"/>
              </a:solidFill>
              <a:latin typeface="Century Gothic" pitchFamily="34" charset="0"/>
              <a:cs typeface="B Nazanin" pitchFamily="2" charset="-78"/>
            </a:endParaRPr>
          </a:p>
          <a:p>
            <a:pPr rtl="1">
              <a:lnSpc>
                <a:spcPct val="110000"/>
              </a:lnSpc>
              <a:buFontTx/>
              <a:buChar char="-"/>
            </a:pPr>
            <a:r>
              <a:rPr lang="fa-IR" sz="2400" dirty="0" smtClean="0">
                <a:solidFill>
                  <a:srgbClr val="002060"/>
                </a:solidFill>
                <a:latin typeface="Century Gothic" pitchFamily="34" charset="0"/>
                <a:cs typeface="B Nazanin" pitchFamily="2" charset="-78"/>
              </a:rPr>
              <a:t> –کارگاه همئوپاتی</a:t>
            </a:r>
          </a:p>
          <a:p>
            <a:pPr rtl="1">
              <a:lnSpc>
                <a:spcPct val="110000"/>
              </a:lnSpc>
              <a:buFontTx/>
              <a:buChar char="-"/>
            </a:pPr>
            <a:r>
              <a:rPr lang="fa-IR" sz="2400" dirty="0" smtClean="0">
                <a:solidFill>
                  <a:srgbClr val="002060"/>
                </a:solidFill>
                <a:latin typeface="Century Gothic" pitchFamily="34" charset="0"/>
                <a:cs typeface="B Nazanin" pitchFamily="2" charset="-78"/>
              </a:rPr>
              <a:t>-کارگاه </a:t>
            </a:r>
            <a:r>
              <a:rPr lang="en-US" sz="2400" dirty="0" smtClean="0">
                <a:solidFill>
                  <a:srgbClr val="002060"/>
                </a:solidFill>
                <a:latin typeface="Century Gothic" pitchFamily="34" charset="0"/>
                <a:cs typeface="B Nazanin" pitchFamily="2" charset="-78"/>
              </a:rPr>
              <a:t>ENDNOTE</a:t>
            </a:r>
            <a:endParaRPr lang="fa-IR" sz="2400" dirty="0" smtClean="0">
              <a:solidFill>
                <a:srgbClr val="002060"/>
              </a:solidFill>
              <a:latin typeface="Century Gothic" pitchFamily="34" charset="0"/>
              <a:cs typeface="B Nazanin" pitchFamily="2" charset="-78"/>
            </a:endParaRPr>
          </a:p>
          <a:p>
            <a:pPr rtl="1">
              <a:lnSpc>
                <a:spcPct val="110000"/>
              </a:lnSpc>
              <a:buFontTx/>
              <a:buChar char="-"/>
            </a:pPr>
            <a:r>
              <a:rPr lang="fa-IR" sz="2400" dirty="0" smtClean="0">
                <a:solidFill>
                  <a:srgbClr val="002060"/>
                </a:solidFill>
                <a:latin typeface="Century Gothic" pitchFamily="34" charset="0"/>
                <a:cs typeface="B Nazanin" pitchFamily="2" charset="-78"/>
              </a:rPr>
              <a:t>مجموعه کلاسهای روش تحقیق</a:t>
            </a:r>
            <a:endParaRPr lang="en-US" sz="2400" dirty="0" smtClean="0">
              <a:solidFill>
                <a:srgbClr val="002060"/>
              </a:solidFill>
              <a:latin typeface="Century Gothic" pitchFamily="34" charset="0"/>
              <a:cs typeface="B Nazanin" pitchFamily="2" charset="-78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990600"/>
            <a:ext cx="8763000" cy="4800600"/>
          </a:xfrm>
        </p:spPr>
        <p:txBody>
          <a:bodyPr/>
          <a:lstStyle/>
          <a:p>
            <a:pPr rtl="1">
              <a:lnSpc>
                <a:spcPct val="110000"/>
              </a:lnSpc>
            </a:pPr>
            <a:endParaRPr lang="fa-IR" sz="2400" dirty="0" smtClean="0">
              <a:solidFill>
                <a:srgbClr val="002060"/>
              </a:solidFill>
              <a:latin typeface="Century Gothic" pitchFamily="34" charset="0"/>
              <a:cs typeface="B Nazanin" pitchFamily="2" charset="-78"/>
            </a:endParaRPr>
          </a:p>
          <a:p>
            <a:pPr algn="ctr" rtl="1"/>
            <a:r>
              <a:rPr lang="fa-IR" sz="2400" b="1" dirty="0" smtClean="0">
                <a:solidFill>
                  <a:srgbClr val="002060"/>
                </a:solidFill>
                <a:latin typeface="Century Gothic" pitchFamily="34" charset="0"/>
                <a:cs typeface="B Titr" pitchFamily="2" charset="-78"/>
              </a:rPr>
              <a:t>فعالیتهای علمی و اجرایی:</a:t>
            </a:r>
          </a:p>
          <a:p>
            <a:pPr algn="ctr" rtl="1"/>
            <a:endParaRPr lang="fa-IR" sz="2400" b="1" dirty="0" smtClean="0">
              <a:solidFill>
                <a:srgbClr val="002060"/>
              </a:solidFill>
              <a:latin typeface="Century Gothic" pitchFamily="34" charset="0"/>
              <a:cs typeface="B Titr" pitchFamily="2" charset="-78"/>
            </a:endParaRPr>
          </a:p>
          <a:p>
            <a:pPr rtl="1"/>
            <a:r>
              <a:rPr lang="fa-IR" sz="2400" dirty="0" smtClean="0">
                <a:solidFill>
                  <a:srgbClr val="002060"/>
                </a:solidFill>
                <a:latin typeface="Century Gothic" pitchFamily="34" charset="0"/>
                <a:cs typeface="B Nazanin" pitchFamily="2" charset="-78"/>
              </a:rPr>
              <a:t>- تشکیل 2 گروه ترجمه و ترجمه ی 2 کتاب زیر نظر دکتر حسین زاده</a:t>
            </a:r>
            <a:endParaRPr lang="fa-IR" sz="2400" b="1" dirty="0" smtClean="0">
              <a:solidFill>
                <a:srgbClr val="002060"/>
              </a:solidFill>
              <a:latin typeface="Century Gothic" pitchFamily="34" charset="0"/>
              <a:cs typeface="B Titr" pitchFamily="2" charset="-78"/>
            </a:endParaRPr>
          </a:p>
          <a:p>
            <a:pPr rtl="1"/>
            <a:r>
              <a:rPr lang="fa-IR" sz="2400" dirty="0" smtClean="0">
                <a:solidFill>
                  <a:srgbClr val="002060"/>
                </a:solidFill>
                <a:latin typeface="Century Gothic" pitchFamily="34" charset="0"/>
                <a:cs typeface="B Nazanin" pitchFamily="2" charset="-78"/>
              </a:rPr>
              <a:t>- پنجمین همایش سامانه های نوین دارو رسانی</a:t>
            </a:r>
          </a:p>
          <a:p>
            <a:pPr rtl="1"/>
            <a:r>
              <a:rPr lang="fa-IR" sz="2400" dirty="0" smtClean="0">
                <a:solidFill>
                  <a:srgbClr val="002060"/>
                </a:solidFill>
                <a:latin typeface="Century Gothic" pitchFamily="34" charset="0"/>
                <a:cs typeface="B Nazanin" pitchFamily="2" charset="-78"/>
              </a:rPr>
              <a:t>- مشارکت اعضاي کميته تحقيقات داروسازي به عنوان کادر علمي همايش دانشجويان علوم پزشکي شرق کشور</a:t>
            </a:r>
          </a:p>
          <a:p>
            <a:r>
              <a:rPr lang="fa-IR" sz="2400" dirty="0" smtClean="0">
                <a:solidFill>
                  <a:srgbClr val="002060"/>
                </a:solidFill>
                <a:latin typeface="Century Gothic" pitchFamily="34" charset="0"/>
                <a:cs typeface="B Nazanin" pitchFamily="2" charset="-78"/>
              </a:rPr>
              <a:t>- برپایی غرفه ”دست آوردهای پژوهشی“ دانشکده داروسازی در نمایشگاه بین المللی </a:t>
            </a:r>
          </a:p>
          <a:p>
            <a:r>
              <a:rPr lang="fa-IR" sz="2400" dirty="0" smtClean="0">
                <a:solidFill>
                  <a:srgbClr val="002060"/>
                </a:solidFill>
                <a:latin typeface="Century Gothic" pitchFamily="34" charset="0"/>
                <a:cs typeface="B Nazanin" pitchFamily="2" charset="-78"/>
              </a:rPr>
              <a:t>به مناسبت هفته پژوهش</a:t>
            </a:r>
          </a:p>
          <a:p>
            <a:pPr rtl="1"/>
            <a:endParaRPr lang="fa-IR" dirty="0" smtClean="0"/>
          </a:p>
          <a:p>
            <a:pPr rtl="1"/>
            <a:endParaRPr lang="fa-IR" dirty="0" smtClean="0"/>
          </a:p>
          <a:p>
            <a:pPr rtl="1"/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81000"/>
            <a:ext cx="7851648" cy="1828800"/>
          </a:xfrm>
        </p:spPr>
        <p:txBody>
          <a:bodyPr>
            <a:normAutofit/>
          </a:bodyPr>
          <a:lstStyle/>
          <a:p>
            <a:pPr algn="ctr"/>
            <a:r>
              <a:rPr lang="fa-IR" sz="4400" dirty="0" smtClean="0">
                <a:solidFill>
                  <a:srgbClr val="FFFF00"/>
                </a:solidFill>
                <a:cs typeface="B Nazanin" pitchFamily="2" charset="-78"/>
              </a:rPr>
              <a:t>مقایسه تعداد طرح های تحقیقاتی مصوب دانشکده به تفکیک گروه های آموزشی</a:t>
            </a:r>
            <a:endParaRPr lang="en-US" sz="4400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838200" y="2133600"/>
          <a:ext cx="708660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685800"/>
            <a:ext cx="7851648" cy="1828800"/>
          </a:xfrm>
        </p:spPr>
        <p:txBody>
          <a:bodyPr>
            <a:normAutofit/>
          </a:bodyPr>
          <a:lstStyle/>
          <a:p>
            <a:pPr algn="ctr" rtl="1"/>
            <a:r>
              <a:rPr lang="fa-IR" sz="4400" dirty="0" smtClean="0">
                <a:solidFill>
                  <a:srgbClr val="FFFF00"/>
                </a:solidFill>
                <a:cs typeface="B Nazanin" pitchFamily="2" charset="-78"/>
              </a:rPr>
              <a:t>بودجه طرح های تحقیقاتی  مصوب دانشکده در سال 90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048000"/>
            <a:ext cx="8839200" cy="1752600"/>
          </a:xfrm>
        </p:spPr>
        <p:txBody>
          <a:bodyPr>
            <a:normAutofit/>
          </a:bodyPr>
          <a:lstStyle/>
          <a:p>
            <a:r>
              <a:rPr lang="fa-IR" sz="3200" b="1" dirty="0" smtClean="0"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Century Gothic" pitchFamily="34" charset="0"/>
                <a:cs typeface="B Nazanin" pitchFamily="2" charset="-78"/>
              </a:rPr>
              <a:t>بودجه کل طرح های تحقیقاتی مصوب دانشکده:7/111/879/620</a:t>
            </a:r>
          </a:p>
          <a:p>
            <a:pPr rtl="1"/>
            <a:r>
              <a:rPr lang="fa-IR" sz="3200" b="1" dirty="0" smtClean="0"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Century Gothic" pitchFamily="34" charset="0"/>
                <a:cs typeface="B Nazanin" pitchFamily="2" charset="-78"/>
              </a:rPr>
              <a:t> ریال</a:t>
            </a:r>
          </a:p>
          <a:p>
            <a:pPr rtl="1"/>
            <a:r>
              <a:rPr lang="fa-IR" sz="3200" b="1" dirty="0" smtClean="0"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Century Gothic" pitchFamily="34" charset="0"/>
                <a:cs typeface="B Nazanin" pitchFamily="2" charset="-78"/>
              </a:rPr>
              <a:t>سرانه بودجه به عضو هیات علمی:220000000 ریال</a:t>
            </a:r>
            <a:endParaRPr lang="en-US" sz="3200" b="1" dirty="0" smtClean="0">
              <a:solidFill>
                <a:srgbClr val="00206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Century Gothic" pitchFamily="34" charset="0"/>
              <a:cs typeface="B Nazanin" pitchFamily="2" charset="-78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457200"/>
            <a:ext cx="8382000" cy="1828800"/>
          </a:xfrm>
        </p:spPr>
        <p:txBody>
          <a:bodyPr>
            <a:noAutofit/>
          </a:bodyPr>
          <a:lstStyle/>
          <a:p>
            <a:pPr algn="ctr"/>
            <a:r>
              <a:rPr lang="fa-IR" sz="4400" dirty="0" smtClean="0">
                <a:solidFill>
                  <a:srgbClr val="FFFF00"/>
                </a:solidFill>
                <a:cs typeface="B Nazanin" pitchFamily="2" charset="-78"/>
              </a:rPr>
              <a:t>مقایسه بودجه طرح های تحقیقاتی مصوب دانشکده به تفکیک گروه های آموزشی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2667000"/>
            <a:ext cx="8305800" cy="3810000"/>
          </a:xfrm>
        </p:spPr>
        <p:txBody>
          <a:bodyPr>
            <a:noAutofit/>
          </a:bodyPr>
          <a:lstStyle/>
          <a:p>
            <a:r>
              <a:rPr lang="fa-IR" sz="2400" b="1" dirty="0" smtClean="0"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Century Gothic" pitchFamily="34" charset="0"/>
                <a:cs typeface="B Nazanin" pitchFamily="2" charset="-78"/>
              </a:rPr>
              <a:t>بودجه طرح های تحقیقاتی گروه فارماکوگنوزی:939/924/500 ریال</a:t>
            </a:r>
          </a:p>
          <a:p>
            <a:r>
              <a:rPr lang="fa-IR" sz="2400" b="1" dirty="0" smtClean="0"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Century Gothic" pitchFamily="34" charset="0"/>
                <a:cs typeface="B Nazanin" pitchFamily="2" charset="-78"/>
              </a:rPr>
              <a:t>بودجه طرح های تحقیقاتی گروه فارماکودینامی:1/429/335/700 ریال</a:t>
            </a:r>
          </a:p>
          <a:p>
            <a:pPr rtl="1"/>
            <a:r>
              <a:rPr lang="fa-IR" sz="2400" b="1" dirty="0" smtClean="0"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Century Gothic" pitchFamily="34" charset="0"/>
                <a:cs typeface="B Nazanin" pitchFamily="2" charset="-78"/>
              </a:rPr>
              <a:t>بودجه طرح های تحقیقاتی گروه فارماسیوتیکس:2/830/875/000 ریال</a:t>
            </a:r>
          </a:p>
          <a:p>
            <a:pPr rtl="1"/>
            <a:r>
              <a:rPr lang="fa-IR" sz="2400" b="1" dirty="0" smtClean="0"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Century Gothic" pitchFamily="34" charset="0"/>
                <a:cs typeface="B Nazanin" pitchFamily="2" charset="-78"/>
              </a:rPr>
              <a:t>بودجه طرح های تحقیقاتی گروه بیوتکنولوژی:918/853/000 ریال</a:t>
            </a:r>
          </a:p>
          <a:p>
            <a:pPr rtl="1"/>
            <a:r>
              <a:rPr lang="fa-IR" sz="2400" b="1" dirty="0" smtClean="0"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Century Gothic" pitchFamily="34" charset="0"/>
                <a:cs typeface="B Nazanin" pitchFamily="2" charset="-78"/>
              </a:rPr>
              <a:t>بودجه طرح های تحقیقاتی گروه شیمی دارویی: 992/891/420 ریال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57200"/>
            <a:ext cx="8153400" cy="1828800"/>
          </a:xfrm>
        </p:spPr>
        <p:txBody>
          <a:bodyPr>
            <a:noAutofit/>
          </a:bodyPr>
          <a:lstStyle/>
          <a:p>
            <a:pPr algn="ctr"/>
            <a:r>
              <a:rPr lang="fa-IR" sz="4000" dirty="0" smtClean="0">
                <a:solidFill>
                  <a:srgbClr val="FFFF00"/>
                </a:solidFill>
                <a:cs typeface="B Nazanin" pitchFamily="2" charset="-78"/>
              </a:rPr>
              <a:t>مقایسه بودجه طرح های تحقیقاتی مصوب دانشکده به تفکیک گروه های آموزشی</a:t>
            </a:r>
            <a:endParaRPr lang="en-US" sz="4000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1066800" y="2286000"/>
          <a:ext cx="67818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990600"/>
            <a:ext cx="7854696" cy="4876800"/>
          </a:xfrm>
        </p:spPr>
        <p:txBody>
          <a:bodyPr>
            <a:normAutofit/>
          </a:bodyPr>
          <a:lstStyle/>
          <a:p>
            <a:pPr algn="ctr"/>
            <a:endParaRPr lang="fa-IR" sz="2400" dirty="0" smtClean="0">
              <a:solidFill>
                <a:srgbClr val="FFFF00"/>
              </a:solidFill>
              <a:cs typeface="B Nazanin" pitchFamily="2" charset="-78"/>
            </a:endParaRPr>
          </a:p>
          <a:p>
            <a:pPr algn="ctr" rtl="1"/>
            <a:r>
              <a:rPr lang="fa-IR" sz="4000" dirty="0" smtClean="0">
                <a:solidFill>
                  <a:srgbClr val="FFFF00"/>
                </a:solidFill>
                <a:cs typeface="B Nazanin" pitchFamily="2" charset="-78"/>
              </a:rPr>
              <a:t>تعداد طرح های تحقیقاتی مصوب شورای پژوهشی دانشگاه در سال 90:</a:t>
            </a:r>
          </a:p>
          <a:p>
            <a:pPr algn="ctr" rtl="1"/>
            <a:endParaRPr lang="fa-IR" sz="2400" dirty="0" smtClean="0">
              <a:solidFill>
                <a:srgbClr val="FFFF00"/>
              </a:solidFill>
              <a:cs typeface="B Nazanin" pitchFamily="2" charset="-78"/>
            </a:endParaRPr>
          </a:p>
          <a:p>
            <a:pPr algn="ctr" rtl="1"/>
            <a:endParaRPr lang="fa-IR" sz="2400" dirty="0" smtClean="0">
              <a:solidFill>
                <a:srgbClr val="FFFF00"/>
              </a:solidFill>
              <a:cs typeface="B Nazanin" pitchFamily="2" charset="-78"/>
            </a:endParaRPr>
          </a:p>
          <a:p>
            <a:pPr algn="ctr" rtl="1"/>
            <a:r>
              <a:rPr lang="fa-IR" sz="4400" b="1" dirty="0" smtClean="0"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Century Gothic" pitchFamily="34" charset="0"/>
                <a:cs typeface="B Nazanin" pitchFamily="2" charset="-78"/>
              </a:rPr>
              <a:t>72 طرح</a:t>
            </a:r>
            <a:endParaRPr lang="en-US" sz="4400" b="1" dirty="0" smtClean="0">
              <a:solidFill>
                <a:srgbClr val="00206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Century Gothic" pitchFamily="34" charset="0"/>
              <a:cs typeface="B Nazanin" pitchFamily="2" charset="-78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1420</TotalTime>
  <Words>1363</Words>
  <Application>Microsoft Office PowerPoint</Application>
  <PresentationFormat>On-screen Show (4:3)</PresentationFormat>
  <Paragraphs>205</Paragraphs>
  <Slides>41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Flow</vt:lpstr>
      <vt:lpstr>فعالیتهای پژوهشی دانشکده داروسازی در سال 1390</vt:lpstr>
      <vt:lpstr>تعداد جلسات شورای پژوهشی در سال 90:    24 جلسه</vt:lpstr>
      <vt:lpstr>سیاست های پژوهشی اتخاذشده در سال90</vt:lpstr>
      <vt:lpstr>Slide 4</vt:lpstr>
      <vt:lpstr>مقایسه تعداد طرح های تحقیقاتی مصوب دانشکده به تفکیک گروه های آموزشی</vt:lpstr>
      <vt:lpstr>بودجه طرح های تحقیقاتی  مصوب دانشکده در سال 90</vt:lpstr>
      <vt:lpstr>مقایسه بودجه طرح های تحقیقاتی مصوب دانشکده به تفکیک گروه های آموزشی</vt:lpstr>
      <vt:lpstr>مقایسه بودجه طرح های تحقیقاتی مصوب دانشکده به تفکیک گروه های آموزشی</vt:lpstr>
      <vt:lpstr>Slide 9</vt:lpstr>
      <vt:lpstr>اعضای هیات علمی دانشکده داروسازی در سال 1389 موفق به چاپ 98 مقاله و در سال 1390 موفق به چاپ 118 مقاله در مجلات معتبر شده اند. </vt:lpstr>
      <vt:lpstr>مقایسه تعداد و سرانه مقالات در سال90و89</vt:lpstr>
      <vt:lpstr>مقایسه مقالات به تفکیک سطح در سال90و89</vt:lpstr>
      <vt:lpstr>تعداد مقالات اعضای هیات علمی به تفکیک گروه های آموزشی در سال 1390</vt:lpstr>
      <vt:lpstr>تعداد مقالات اعضای هیات علمی به تفکیک گروه های آموزشی در سال 1389</vt:lpstr>
      <vt:lpstr>مقایسه تعداد مقالات گروه های آموزشی به تفکیک نمایه در سال 1390</vt:lpstr>
      <vt:lpstr>مقایسه تعداد مقالات ارائه شده در همایش های داخلی و خارجی در سال90و89</vt:lpstr>
      <vt:lpstr> مقایسه تعداد مقالات ارائه شده در همایش های داخلی به تفکیک گروه ها در سال90</vt:lpstr>
      <vt:lpstr>مقایسه تعداد مقالات ارائه شده در همایش های خارجی به تفکیک گروه ها در سال90</vt:lpstr>
      <vt:lpstr>تعداد مراکز تحقیقاتی مصوب وزارت و دانشگاه تحت پوشش دانشکده</vt:lpstr>
      <vt:lpstr>مقایسه شاخص h-index دانشکده در سال90و89</vt:lpstr>
      <vt:lpstr>اعضای هیات علمی دانشکده با h-index بالاتر از 5</vt:lpstr>
      <vt:lpstr>اعضای هیات علمی با h-index بالاتر از 3</vt:lpstr>
      <vt:lpstr>مقایسه شاخص h-index گروه های آموزشی دانشکده</vt:lpstr>
      <vt:lpstr>بیشترین Citation دانشگاه در سال2011</vt:lpstr>
      <vt:lpstr>مقاله با بالاترین Impact Factor(IF)</vt:lpstr>
      <vt:lpstr>سخنرانی های علمی دانشکده در سال 1390</vt:lpstr>
      <vt:lpstr>کارگاه های برگزار شده در دانشکده در سال 1390</vt:lpstr>
      <vt:lpstr>مقایسه تعداد کتب تالیف و ترجمه در سال90و89</vt:lpstr>
      <vt:lpstr>کتب تالیف و ترجمه در سال 90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اختراعات دانشکده در سال 1390</vt:lpstr>
      <vt:lpstr>رتبه های کسب شده دانشکده در جشنواره رازی در سال 1390</vt:lpstr>
      <vt:lpstr>افتخارات دانشکده در هفته پژوهش سال 1390</vt:lpstr>
      <vt:lpstr>فعالیتهای کمیته تحقیقات دانشجویی</vt:lpstr>
      <vt:lpstr>Slide 41</vt:lpstr>
    </vt:vector>
  </TitlesOfParts>
  <Company>pharmacy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فعالیتهای پژوهشی دانشکده داروسازی در سال 1390</dc:title>
  <dc:creator>abedinis1</dc:creator>
  <cp:lastModifiedBy>abedinis1</cp:lastModifiedBy>
  <cp:revision>115</cp:revision>
  <dcterms:created xsi:type="dcterms:W3CDTF">2012-04-04T05:29:42Z</dcterms:created>
  <dcterms:modified xsi:type="dcterms:W3CDTF">2012-04-17T07:41:43Z</dcterms:modified>
</cp:coreProperties>
</file>